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65" r:id="rId2"/>
    <p:sldId id="260" r:id="rId3"/>
    <p:sldId id="259" r:id="rId4"/>
    <p:sldId id="264" r:id="rId5"/>
    <p:sldId id="256" r:id="rId6"/>
    <p:sldId id="257" r:id="rId7"/>
    <p:sldId id="261" r:id="rId8"/>
    <p:sldId id="258" r:id="rId9"/>
    <p:sldId id="262" r:id="rId10"/>
    <p:sldId id="263" r:id="rId11"/>
    <p:sldId id="267" r:id="rId12"/>
    <p:sldId id="268" r:id="rId13"/>
    <p:sldId id="266" r:id="rId14"/>
    <p:sldId id="269" r:id="rId15"/>
    <p:sldId id="519" r:id="rId16"/>
    <p:sldId id="271" r:id="rId17"/>
    <p:sldId id="272" r:id="rId18"/>
    <p:sldId id="517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66"/>
    <a:srgbClr val="B3E3E9"/>
    <a:srgbClr val="9DE3ED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6" autoAdjust="0"/>
    <p:restoredTop sz="63819" autoAdjust="0"/>
  </p:normalViewPr>
  <p:slideViewPr>
    <p:cSldViewPr snapToGrid="0">
      <p:cViewPr varScale="1">
        <p:scale>
          <a:sx n="51" d="100"/>
          <a:sy n="51" d="100"/>
        </p:scale>
        <p:origin x="1699" y="48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54759-B5C2-4B35-B65E-7EF42B718916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EF9A2-1BE1-43E3-AA90-D64DA13A9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30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 рада приветствовать вас, дорогие друзья! 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Надеюсь, что сегодня мы проведем время интересно и с пользой! Для этого нам пригодятся хорошее настроение, активность, пару листов бумаги, маркеры, карандаши, то, что есть у вас под рукой.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1DB77-CCF2-416F-94E3-CADC70D46AD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338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 неправда, что вы можете решить все свои проблемы самостоятельно, многие вещи находятся вне вашего контроля, такие как окружающая среда в вашем классе, или в вашей стране или местности, или даже некоторые личные ситуации. Важно обратиться за помощью и поддержкой к другим людям, они могут дать вам ценную информацию и, возможно, помогут вам в решении ваших проблем.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Существует много разговоров о необходимости решения своих вопросов самостоятельно и, что человек достаточно силен и смел, чтобы это сделать. Но, на самом деле, гораздо смелее и умнее будет определить те ситуации, когда нам нужна помощь от других, и обратиться за помощью к соответствующим людям.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848F-F9B1-4BC1-ACC3-B0D141E7FB31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4318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сказали, что о том, что справиться со стрессом и кризисом могут помочь поддержка семьи, общение с друзьями, сон, вкусная еда, музыка, фильмы…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Помимо этого, есть еще и специальные способы, способные изменить ваше эмоциональное состояние, это техники саморегуляции.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7EF9A2-1BE1-43E3-AA90-D64DA13A90F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321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Говоря о саморегуляции, мы должны понимать, что способов и приемов огромное количество, просто нужно выбрать тот, прием, который подойдет лучше всего именно вам.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этом и последующем слайдах представлены 4 комплекса упражнений, к которым вы можете прибегнуть в ситуациях излишнего эмоционального напряжения, усталости, стресса.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Предлагаю выполнить вместе один из предложенных комплексов. Вы можете встать, либо остаться в положении сидя. Глаза прикрываем, расслабляем мышцы. И делаем вдох на счет 1-2-3-4, при этом передняя стенка живота выпячивается вперед. Затем задерживаем дыхание на 1-2-3-4 счета, и выдыхаем на 4-секунде с втягиванием живота. Затем, задержка дыхания на 8 секунд. Повторяем это упражнение не менее 8 раз.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Почувствовали ли вы изменения в своем теле и состоянии?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Можете ответить в чате или проговорить голосом.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7EF9A2-1BE1-43E3-AA90-D64DA13A90F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450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Комплекс 3.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Выполняется для снятия напряжения и усталости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Сесть в кресло, принять удобную позу, расслабиться, прикрыть глаза.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Мысленно осмотреть один за другим пальцы обеих рук, представляя их полностью расслабленными, затем так же осмотреть предплечья и плечи.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Мысленно осмотреть мышцы лица и шеи, пытаясь расслабить зажатые места.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Выполнить то же для ног и туловища.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Представить себя там, где вам обычно бывает хорошо, например, в лесу, в горах, на берегу моря. Попытаться почувствовать запах травы, шелест листьев, звуки прибоя. Услышать крик чаек.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Энергично потянуться, напрячь мышцы, встать.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Комплекс 4.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Выполняется при наличии стрессовой ситуации (страха, напряжения)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Найдите место, где Вас не будут беспокоить, и сядьте.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Одну руку положите на живот, а другую – на области груди. Прислушайтесь к своему дыханию. Вдыхайте и выдыхайте только через нос. Если Вы слышите свое дыхание – значит оно очень тяжелое.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Сосредоточьте свое внимание на дыхании диафрагмой. Вдыхайте через нос, а выдыхайте через рот медленно и спокойно.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Смотрите прямо перед собой и держите глаза открытыми. Делайте паузу между каждым вдохом-выдохом.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Позвольте своему телу естественным образом расслабиться, полностью освободиться от напряжения.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1DB77-CCF2-416F-94E3-CADC70D46AD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633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 одно упражнение, которое мы можем использовать для снятия напряжения называется «Лимон».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Сядьте удобно: руки свободно положите на колени (ладонями вверх), плечи и голова опущены, глаза закрыты. Мысленно представьте себе, что у вас в правой руке лежит лимон. Начинайте медленно его сжимать до тех пор, пока не почувствуете, что «выжали» весь сок. Расслабьтесь. Запомните свои ощущения.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 представьте себе, что лимон находится в левой руке. Повторите упражнение. Вновь расслабьтесь и запомните свои ощущения. Затем выполните упражнение одновременно двумя руками. Расслабьтесь. Насладитесь состоянием покоя.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 как, понравилось? Отлично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7EF9A2-1BE1-43E3-AA90-D64DA13A90F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53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182880" algn="just"/>
            <a:r>
              <a:rPr lang="ru-RU" b="0" i="0" dirty="0">
                <a:solidFill>
                  <a:srgbClr val="333333"/>
                </a:solidFill>
                <a:effectLst/>
                <a:latin typeface="Roboto Slab"/>
              </a:rPr>
              <a:t>Бывают моменты, когда мы прокручиваем неприятные ситуации в голове – снова и снова. Буквально мы тренируем наш мозг воспринимать ситуацию только таким способом. И через какое-то время внешние события, внутренние оценки и эмоции «слипаются» </a:t>
            </a:r>
            <a:r>
              <a:rPr lang="ru-RU" sz="1200" b="0" i="0" dirty="0">
                <a:solidFill>
                  <a:srgbClr val="333333"/>
                </a:solidFill>
                <a:effectLst/>
                <a:latin typeface="Roboto Slab"/>
              </a:rPr>
              <a:t>–</a:t>
            </a:r>
            <a:r>
              <a:rPr lang="ru-RU" b="0" i="0" dirty="0">
                <a:solidFill>
                  <a:srgbClr val="333333"/>
                </a:solidFill>
                <a:effectLst/>
                <a:latin typeface="Roboto Slab"/>
              </a:rPr>
              <a:t> становятся единым целым. Мы себя тренируем на «такое» восприятие ситуации.</a:t>
            </a:r>
          </a:p>
          <a:p>
            <a:pPr marL="0" indent="182880" algn="just"/>
            <a:r>
              <a:rPr lang="ru-RU" b="0" i="0" dirty="0">
                <a:solidFill>
                  <a:srgbClr val="333333"/>
                </a:solidFill>
                <a:effectLst/>
                <a:latin typeface="Roboto Slab"/>
              </a:rPr>
              <a:t>Чтобы справиться с подобными мыслями хочу предложить вам мини-технику под названием «Ситуация ЗАДОМ-НАПЕРЕД», которая может дать вам возможность изменить вашу оценку неприятной для вас ситуации. Для этого нужно: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333333"/>
                </a:solidFill>
                <a:effectLst/>
                <a:latin typeface="Roboto Slab"/>
              </a:rPr>
              <a:t>Описать проблемную ситуацию – можно про себя, можно вслух или написать – в обратном порядке. </a:t>
            </a:r>
            <a:endParaRPr lang="ru-RU" sz="1200" dirty="0">
              <a:solidFill>
                <a:srgbClr val="333333"/>
              </a:solidFill>
              <a:latin typeface="Roboto Slab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333333"/>
                </a:solidFill>
                <a:effectLst/>
                <a:latin typeface="Roboto Slab"/>
              </a:rPr>
              <a:t>Старайтесь сделать это достаточно подробно, рассказав не только о самом событии, но и о своих чувствах и оценках.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333333"/>
                </a:solidFill>
                <a:effectLst/>
                <a:latin typeface="Roboto Slab"/>
              </a:rPr>
              <a:t>При этом рассказывайте, как будто вы прокручиваете фильм о данной ситуации задом наперёд.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333333"/>
                </a:solidFill>
                <a:effectLst/>
                <a:latin typeface="Roboto Slab"/>
              </a:rPr>
              <a:t>И постарайтесь начать и закончить нейтральными или приятными моментами – вы же не всё время испытывали злость или обиду.</a:t>
            </a:r>
            <a:endParaRPr lang="ru-KZ" sz="1200" dirty="0"/>
          </a:p>
          <a:p>
            <a:pPr marL="0" indent="182880"/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7EF9A2-1BE1-43E3-AA90-D64DA13A90F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206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Жизненно важно и необходимо всячески снимать нервное напряжение и стресс.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вас это должно стать каждодневной нормой, также как, например, почистить зубы.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Давайте себе отдых, периодически устраивайте "перерывы". Проведите пять или десять минут, делая что-то любимое, приятное, что поможет вам расслабиться.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7EF9A2-1BE1-43E3-AA90-D64DA13A90F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5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Ну, что ж ребята наше занятие подходит к концу. Мне было очень приятно провести это время с вами. Надеюсь, это взаимно. Как вы себя чувствуете? Если вам понравилось наше занятие, отправьте в чат «+», если нет «-», ну а если кто-то готов, можете включить свои микрофоны и рассказать, что вам понравилось, что нет, какой информацией вы возможно поделитесь со своими друзьями, которых не было на нашей встрече.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D1DB77-CCF2-416F-94E3-CADC70D46AD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7339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у вас остались вопросы или вам понадобиться помощь свяжитесь со мной (школьным психологом или психологом колледжа).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D89DE-0395-44D4-95E6-3BF34187DA92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416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Прежде, чем мы начнем работать по основной теме нашей встречи, хочу предложить вам «размяться». 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Возьмите два карандаша  или фломастера и лист бумаги.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Попробуйте рисовать одновременно обеими руками. Причем одновременно начиная и заканчивая. Одной рукой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круг, второй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треугольник. Круг должен быть по возможности с ровной окружностью, а треугольник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острыми кончиками углов.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Теперь попробуйте нарисовать за 1 мин. максимум кругов и треугольников.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Всем ли понятно, что нужно делать? Ну что? Время пошло!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(Через минуту, как ребята начали делать) </a:t>
            </a:r>
            <a:endParaRPr lang="en-US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 как, ребята? Получилось? Предлагаю оценить себя и определить свой результат: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у вас получилось меньше 5 фигур – плохо;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5-7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средне;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8-10 – хорошо;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больше 10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отлично.</a:t>
            </a:r>
          </a:p>
          <a:p>
            <a:pPr marL="0" marR="0" lvl="0" indent="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Данное упражнение позволяет оценить уровень вашей внимательности. А </a:t>
            </a:r>
            <a:r>
              <a:rPr lang="ru-RU" sz="1200" b="0" i="0" kern="1200" dirty="0">
                <a:solidFill>
                  <a:srgbClr val="444444"/>
                </a:solidFill>
                <a:effectLst/>
                <a:latin typeface="Open Sans"/>
                <a:ea typeface="+mn-ea"/>
                <a:cs typeface="+mn-cs"/>
              </a:rPr>
              <a:t>в</a:t>
            </a:r>
            <a:r>
              <a:rPr lang="ru-RU" b="0" i="0" dirty="0">
                <a:solidFill>
                  <a:srgbClr val="444444"/>
                </a:solidFill>
                <a:effectLst/>
                <a:latin typeface="Open Sans"/>
              </a:rPr>
              <a:t>ыполняя это упражнение между делом, при перерывах во время учебы или во время отдыха, вы значительно разовьете устойчивость и объем вашего произвольного внимания.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1DB77-CCF2-416F-94E3-CADC70D46A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700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 ж, немножко размялись. Ну, а теперь немного поговорим…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Основная тема нашей встречи – «Стресс и кризис».  Я думаю, что каждый из вас сталкивался с этим понятием, задавался вопросами, связанные с темой «Стресс»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 же это? Итак, под стрессом понимается состояние повышенного напряжения организма как защитная реакция на различные неблагоприятные факторы (голод, холод, физические или психические травмы и т. п.).</a:t>
            </a:r>
            <a:endParaRPr lang="ru-RU" i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1DB77-CCF2-416F-94E3-CADC70D46AD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270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Думаю, что у каждого из вас, ребята, есть свои собственные ассоциации,  связанные с данным понятием. Я бы хотела, чтобы сейчас каждый из вас поделился своим мнением и теми ассоциациями, которые возникают у вас при обсуждении темы стресса. 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(Дети могут писать свои ассоциации в чат или проговаривать голосом.)</a:t>
            </a:r>
          </a:p>
          <a:p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(До показа следующего слайда спросите подростков:)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</a:t>
            </a:r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ожет приводить к стрессу все, что заставляет вас чувствовать напряжение или беспокойство?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Скажите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какие ситуации могут вызвать стресс?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(Дайте некоторое время для обсуждения, прежде чем показывать примеры на следующем слайде)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7EF9A2-1BE1-43E3-AA90-D64DA13A90F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179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Да, стресс и кризис могут затронуть любого.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848F-F9B1-4BC1-ACC3-B0D141E7FB31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9364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(Психологу нужно натолкнуть подростков на размышления о том, что стресс не всегда отрицательный, потому как иногда положительные ситуации также могут быть стрессом.)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Ребята, а как вы считаете, всегда ли стресс отрицательно заряжен? Как оказалось, бывает и положительный стресс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kk-K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«Нет способа полностью избежать стресса, но этого и не требуется, чтобы быть здоровыми. Определенный уровень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стресса необходим. Он сделает вас более бдительными и на самом деле действует как стимулятор. Но слишком много стресса в течение слишком долгого времени оказывает вредное воздействие на ваше здоровье».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848F-F9B1-4BC1-ACC3-B0D141E7FB31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4880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 по-разному реагируют на стресс. Некоторые люди способны справиться с большим количеством стресса, чем другие. Убедитесь, что вы прислушиваетесь к себе и понимаете, какое количество стресса вы лично можете вынести.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Попробуйте распознать и понять, какие ситуации вызывают стресс для вас, а затем попытайтесь избежать их, пока вы не знаете, как лучше справиться с этими конкретными ситуациями.</a:t>
            </a:r>
          </a:p>
          <a:p>
            <a:pPr indent="182880"/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(До показа следующего слайда попросите подростков:)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сейчас я порошу вас написать в чат какие признаки стресса вы знаете. Каким образом ваше тело реагирует на стресс.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848F-F9B1-4BC1-ACC3-B0D141E7FB31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3693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(Затем показать симптомы стресса на слайде).</a:t>
            </a: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 показа следующего слайда спросите подростков:)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все проходим через различные виды кризисов в жизни. Знаете ли вы, что такое кризис?"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(Психолог проводит с подростками мозговой штурм в течение некоторого времени, затем ставит следующий слайд и объясняет, что такое кризис и какие ситуации могут быть кризисными.)</a:t>
            </a:r>
            <a:endParaRPr lang="it-I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848F-F9B1-4BC1-ACC3-B0D141E7FB31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6136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Кризис почти всегда можно проработать, и он пройдет. Иногда кризис может сделать вас сильнее, и почти всегда он заставляет вас поразмышлять о себе и может привести к созреванию вас, как личности. Он также он может помочь вам в будущем понимать трудности других людей.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 некоторые стрессовые и кризисные ситуации, с которыми вы можете справиться или решить их самостоятельно. Например, если вы расстались с кем-то, с кем вы встречались, возможно, будет достаточно, просто поговорить с друзьями об этом. В то время как в другой ситуации, такой как потеря члена семьи, может понадобиться поддержка и помощь от многих людей, и вместе, вы будете горевать, тосковать и говорить об этом человеке в течение длительного времени.</a:t>
            </a: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 показа следующего слайда спросите подростков:)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Ребята, давайте попробуем ответить на следующий вопрос: «Как я могу справиться со стрессом или кризисом?</a:t>
            </a:r>
          </a:p>
          <a:p>
            <a:pPr indent="182880"/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18288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848F-F9B1-4BC1-ACC3-B0D141E7FB31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936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C54127-73F8-4AAA-A6CC-7EA768DEF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100381-E95B-4EDB-84BF-06C66FC94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9360D4-3139-43CD-9F46-64734A45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643BE8-A2B9-44E2-9CD5-C30CBBFA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B384F9-36DB-4F42-A5D7-5B3C2A4D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856270"/>
      </p:ext>
    </p:extLst>
  </p:cSld>
  <p:clrMapOvr>
    <a:masterClrMapping/>
  </p:clrMapOvr>
  <p:transition advTm="2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4CCD6-DD20-4320-A14D-7A278F649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2668CD-E614-4620-B1E1-0D39A036E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D16B15-2D21-4536-BD53-4F2D689EA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E8F510-A002-4147-8F28-D1100B0C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224EC2-41D9-4166-9C88-570E1F86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993546"/>
      </p:ext>
    </p:extLst>
  </p:cSld>
  <p:clrMapOvr>
    <a:masterClrMapping/>
  </p:clrMapOvr>
  <p:transition advTm="2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AFF485A-4FA5-4D42-AFEE-452954E4C6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62F3C0-E071-4903-B1BB-17B92499A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6559B8-9FAA-4DFF-BF5B-BB29A5A7D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70CEEF-C4C9-4C9F-A1DE-B896E6F8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2C7E2A-613A-4138-8DF3-3855F97F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44546"/>
      </p:ext>
    </p:extLst>
  </p:cSld>
  <p:clrMapOvr>
    <a:masterClrMapping/>
  </p:clrMapOvr>
  <p:transition advTm="2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72121A-7D23-4EF5-A67F-BA7CE4F2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7A5F02-CF35-4400-94AC-BFF67B570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8F3672-BA96-4C79-ACC9-543CA2A8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48438E-E447-426C-9CFF-A5819ABBA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ED55BE-77AE-4B76-AC1F-A2322A29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580550"/>
      </p:ext>
    </p:extLst>
  </p:cSld>
  <p:clrMapOvr>
    <a:masterClrMapping/>
  </p:clrMapOvr>
  <p:transition advTm="2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932DEC-B706-472F-9286-658E573A8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0E1FA9-8BD7-4271-A2BF-94ADE00D7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BDE1FE-9357-420D-B9A1-C1AFD5990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D7501E-D379-41E8-AD9A-136F68C43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8A79AF-6922-4A76-9EFA-574A193ED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915790"/>
      </p:ext>
    </p:extLst>
  </p:cSld>
  <p:clrMapOvr>
    <a:masterClrMapping/>
  </p:clrMapOvr>
  <p:transition advTm="2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C028B8-E323-478C-8D5B-E7305C3D1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F58972-F854-4A8D-8CAD-0CCE0EED9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B583D8-0632-4793-B0B9-780A51DB0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4ACDF4-F246-4DEA-879A-B12F587A1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F2889B-48FC-4676-B5DD-15AFAEA6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DF8572-24BE-49BB-9704-0ACD6CD42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775286"/>
      </p:ext>
    </p:extLst>
  </p:cSld>
  <p:clrMapOvr>
    <a:masterClrMapping/>
  </p:clrMapOvr>
  <p:transition advTm="2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3F79F7-BB33-44B2-9FB1-0DEAEC33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8D8910-E88F-4721-9088-E07D84C05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94FB60-9400-4465-8B28-9E9BE3548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771C41D-5E65-46D2-A452-A25F1EA07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689DC79-6364-44AE-885A-5B5A67E0E4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9F41167-A4DD-4C7C-921C-86D2BBACB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D8942D6-5BD8-4C05-A16E-AC7FA7101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AB5AAB-0D91-4F8C-92EA-B6F2D2553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424690"/>
      </p:ext>
    </p:extLst>
  </p:cSld>
  <p:clrMapOvr>
    <a:masterClrMapping/>
  </p:clrMapOvr>
  <p:transition advTm="2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697863-D400-4DA5-A9A3-77F54E16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946E162-F224-42CE-A5C2-0085B038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634A631-DEF7-403A-B094-1E36DE5C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E45789-B79B-4F4B-B202-0CE071E20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418214"/>
      </p:ext>
    </p:extLst>
  </p:cSld>
  <p:clrMapOvr>
    <a:masterClrMapping/>
  </p:clrMapOvr>
  <p:transition advTm="2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9E8BFE-98BB-4A4F-ABC4-46DA78B3E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2860ED-3FFA-4BE9-80DA-F0502BF6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D30648-4C64-4278-B0D7-14414175C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806245"/>
      </p:ext>
    </p:extLst>
  </p:cSld>
  <p:clrMapOvr>
    <a:masterClrMapping/>
  </p:clrMapOvr>
  <p:transition advTm="2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111C5-F2B2-4016-AE0F-1E8C9724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73A2D7-7F91-4F7A-9E1F-864D2937E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B33C2E-5056-4E0E-B25F-80D2D1C0D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EF1C9B-8FF3-45F4-8E03-7A22B7413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97E485-23B9-486A-87AE-0DE927D99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93003C-BBCE-49DD-8C0E-20B4D3601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08659"/>
      </p:ext>
    </p:extLst>
  </p:cSld>
  <p:clrMapOvr>
    <a:masterClrMapping/>
  </p:clrMapOvr>
  <p:transition advTm="2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018B2-7BAF-444F-9ECA-3BC492CBE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75B5BBD-B6D3-4B35-9B3B-A0C5C7F851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069F585-CA75-42CF-8C69-36DBA5B9C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14A456-067F-4EEA-8989-9E5E71F6E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427EE3-D6BC-4AB0-B982-AE557CE5B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BFC7C7-F143-4FCD-BB0B-9E09C0849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6967"/>
      </p:ext>
    </p:extLst>
  </p:cSld>
  <p:clrMapOvr>
    <a:masterClrMapping/>
  </p:clrMapOvr>
  <p:transition advTm="2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644D07-25B0-4950-B3B6-AE44ECD1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4C6174-F833-41C2-8F08-FD28534E0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D49FE4-92B1-43EF-933E-3C3D4E67D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E1DD2-3696-4F20-8405-5788BDCF82FD}" type="datetimeFigureOut">
              <a:rPr lang="ru-RU" smtClean="0"/>
              <a:pPr/>
              <a:t>17.10.2020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2AB5CB-83D5-42CF-9936-603ECB66C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F49B34-7AEC-4F6C-84C2-D3D470113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3A83C-743D-4C40-AE2D-02FA1556BF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02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2000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662" y="312841"/>
            <a:ext cx="9035594" cy="1380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 и кризис</a:t>
            </a:r>
          </a:p>
        </p:txBody>
      </p:sp>
      <p:pic>
        <p:nvPicPr>
          <p:cNvPr id="4098" name="Picture 2" descr="C:\Users\User\Downloads\WhatsApp Image 2020-06-25 at 08.53.40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606" y="1496887"/>
            <a:ext cx="8427914" cy="536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94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40" y="4177476"/>
            <a:ext cx="11396016" cy="237626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/>
              <a:t>Через кризис почти всегда можно пройти, и, хотя он может быть тяжелым, нужно верить, что он пройдет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1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/>
              <a:t>Кризис часто приводит к личностному развитию, и дает людям больше зрелости и сочувствия к трудностям других людей</a:t>
            </a:r>
            <a:endParaRPr lang="it-IT" b="1" dirty="0"/>
          </a:p>
        </p:txBody>
      </p:sp>
      <p:sp>
        <p:nvSpPr>
          <p:cNvPr id="4" name="Oval Callout 3"/>
          <p:cNvSpPr/>
          <p:nvPr/>
        </p:nvSpPr>
        <p:spPr>
          <a:xfrm>
            <a:off x="659447" y="304260"/>
            <a:ext cx="4824136" cy="3456382"/>
          </a:xfrm>
          <a:prstGeom prst="wedgeEllipseCallout">
            <a:avLst>
              <a:gd name="adj1" fmla="val -45704"/>
              <a:gd name="adj2" fmla="val -49251"/>
            </a:avLst>
          </a:prstGeom>
          <a:solidFill>
            <a:srgbClr val="FFCC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Как я могу справиться со стрессом или кризисом?</a:t>
            </a:r>
            <a:endParaRPr lang="it-IT" sz="4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9F7FA"/>
              </a:clrFrom>
              <a:clrTo>
                <a:srgbClr val="F9F7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9" t="14088" r="13522" b="14213"/>
          <a:stretch/>
        </p:blipFill>
        <p:spPr>
          <a:xfrm>
            <a:off x="9540067" y="218345"/>
            <a:ext cx="2456861" cy="24482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483583" y="2496148"/>
            <a:ext cx="4660161" cy="138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200" b="1" dirty="0">
                <a:solidFill>
                  <a:srgbClr val="0070C0"/>
                </a:solidFill>
              </a:rPr>
              <a:t>Важна поддержка от друзей и семьи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38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6955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+mn-lt"/>
              </a:rPr>
              <a:t>Метод саморегуляции, </a:t>
            </a:r>
            <a:br>
              <a:rPr lang="ru-RU" b="1" dirty="0">
                <a:solidFill>
                  <a:srgbClr val="0070C0"/>
                </a:solidFill>
                <a:latin typeface="+mn-lt"/>
              </a:rPr>
            </a:br>
            <a:r>
              <a:rPr lang="ru-RU" b="1" dirty="0">
                <a:solidFill>
                  <a:srgbClr val="0070C0"/>
                </a:solidFill>
                <a:latin typeface="+mn-lt"/>
              </a:rPr>
              <a:t>как способ борьбы со стрессом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553776" y="2080418"/>
            <a:ext cx="9479984" cy="3674206"/>
          </a:xfrm>
          <a:prstGeom prst="round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ru-RU" sz="3600" b="1" i="1" dirty="0"/>
              <a:t>В процессе освоения саморегуляции вы сможете понять, что любые агрессивные внешние влияния могут быть преобразованы из «вредоносных» в «источники внутренней силы» и повысит защитный потенциал организма.</a:t>
            </a:r>
          </a:p>
        </p:txBody>
      </p:sp>
    </p:spTree>
    <p:extLst>
      <p:ext uri="{BB962C8B-B14F-4D97-AF65-F5344CB8AC3E}">
        <p14:creationId xmlns:p14="http://schemas.microsoft.com/office/powerpoint/2010/main" val="426943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76544" y="396131"/>
            <a:ext cx="6059724" cy="5955476"/>
          </a:xfrm>
          <a:prstGeom prst="rect">
            <a:avLst/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 b="1" u="sng" dirty="0">
                <a:solidFill>
                  <a:schemeClr val="accent5">
                    <a:lumMod val="50000"/>
                  </a:schemeClr>
                </a:solidFill>
              </a:rPr>
              <a:t>Комплекс 2.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При выполнении увеличивается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</a:rPr>
              <a:t>энергопотенциал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, восстанавливается эмоциональная уравновешенность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1. Стоя, ноги шире плеч. Поднять руки, выпрямить, перенести вправо от себя и представить шар между ладонями. Левая рука сверху, правая снизу, диаметр шара – 0,5 м.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2. На вдохе перевернуть шар, так чтобы правая и левая рука поменялись местами. На выдохе медленно переносим шар влево. На вдохе переворачиваем шар. На выдохе так же медленно переносим шар вправо.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3. Повторить 7-8 раз. Важна непрерывная концентрация внимания на шаре: сопровождаем его движение взглядом, стараемся почувствовать его ладонями</a:t>
            </a:r>
          </a:p>
        </p:txBody>
      </p:sp>
      <p:pic>
        <p:nvPicPr>
          <p:cNvPr id="6146" name="Picture 2" descr="C:\Users\User\Pictures\_23-21482770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236"/>
            <a:ext cx="3235790" cy="220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3"/>
          <p:cNvSpPr txBox="1">
            <a:spLocks/>
          </p:cNvSpPr>
          <p:nvPr/>
        </p:nvSpPr>
        <p:spPr>
          <a:xfrm>
            <a:off x="386360" y="2255101"/>
            <a:ext cx="4999020" cy="4096506"/>
          </a:xfrm>
          <a:prstGeom prst="rect">
            <a:avLst/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</a:schemeClr>
              </a:gs>
              <a:gs pos="15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u="sng" dirty="0">
                <a:solidFill>
                  <a:schemeClr val="accent5">
                    <a:lumMod val="50000"/>
                  </a:schemeClr>
                </a:solidFill>
              </a:rPr>
              <a:t>Комплекс 1.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Выполняется при необходимости снять излишнее нервное возбуждение</a:t>
            </a:r>
          </a:p>
          <a:p>
            <a:pPr marL="0" indent="0">
              <a:buNone/>
            </a:pPr>
            <a:endParaRPr lang="ru-RU" sz="11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1. Положение сидя. Глаза полуприкрыты, мышцы расслаблены.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2. Диафрагмальное дыхание. Вдох на 4 счета, при этом передняя стенка живота выпячивается вперед. Выдох на 4 счета с втягиванием передней стенки живота. Затем задержка дыхания на 8 сек. Повторить 8 раз.</a:t>
            </a:r>
          </a:p>
        </p:txBody>
      </p:sp>
    </p:spTree>
    <p:extLst>
      <p:ext uri="{BB962C8B-B14F-4D97-AF65-F5344CB8AC3E}">
        <p14:creationId xmlns:p14="http://schemas.microsoft.com/office/powerpoint/2010/main" val="135091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4739" y="357916"/>
            <a:ext cx="4857099" cy="5816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chemeClr val="accent5">
                    <a:lumMod val="50000"/>
                  </a:schemeClr>
                </a:solidFill>
              </a:rPr>
              <a:t>Комплекс 3.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Выполняется для снятия напряжения и усталости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1. Сесть в кресло, принять удобную позу, расслабиться, прикрыть глаза.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2. Мысленно осмотреть один за другим пальцы обеих рук, представляя их полностью расслабленными, затем так же осмотреть предплечья и плечи.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3. Мысленно осмотреть мышцы лица и шеи, пытаясь расслабить зажатые места.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4. Выполнить то же для ног и туловища.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5. Представить себя там, где вам обычно бывает хорошо, например, в лесу, в горах, на берегу моря. Попытаться почувствовать запах травы, шелест листьев, звуки прибоя. Услышать крик чаек.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6. Энергично потянуться, напрячь мышцы, встать.</a:t>
            </a:r>
          </a:p>
          <a:p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355461" y="2085957"/>
            <a:ext cx="6681800" cy="45089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chemeClr val="accent5">
                    <a:lumMod val="50000"/>
                  </a:schemeClr>
                </a:solidFill>
              </a:rPr>
              <a:t>Комплекс 4.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Выполняется при наличии стрессовой ситуации (страха, напряжения)</a:t>
            </a:r>
          </a:p>
          <a:p>
            <a:endParaRPr lang="ru-RU" sz="800" b="1" i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cs typeface="Times New Roman" pitchFamily="18" charset="0"/>
              </a:rPr>
              <a:t>1. Найдите место, где Вас не будут беспокоить, и сядьте.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cs typeface="Times New Roman" pitchFamily="18" charset="0"/>
              </a:rPr>
              <a:t>2. Одну руку положите на живот, а другую - на области груди. Прислушайтесь к своему дыханию. Вдыхайте и выдыхайте только через нос. Если Вы слышите свое дыхание - значит оно очень тяжелое.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cs typeface="Times New Roman" pitchFamily="18" charset="0"/>
              </a:rPr>
              <a:t>3. Сосредоточьте свое внимание на дыхании диафрагмой. Вдыхайте через нос, а выдыхайте через рот медленно и спокойно.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cs typeface="Times New Roman" pitchFamily="18" charset="0"/>
              </a:rPr>
              <a:t>4. Смотрите прямо перед собой и держите глаза открытыми. Делайте паузу между каждым вдохом-выдохом.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ru-RU" b="1" dirty="0">
                <a:cs typeface="Times New Roman" pitchFamily="18" charset="0"/>
              </a:rPr>
              <a:t>5. Позвольте своему телу естественным образом расслабиться, полностью освободиться от напряжения.</a:t>
            </a:r>
          </a:p>
        </p:txBody>
      </p:sp>
      <p:pic>
        <p:nvPicPr>
          <p:cNvPr id="5122" name="Picture 2" descr="C:\Users\User\Pictures\Без названия (2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6709" y="37238"/>
            <a:ext cx="2725291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05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382"/>
            <a:ext cx="10515600" cy="831628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b="1" dirty="0">
                <a:solidFill>
                  <a:srgbClr val="0070C0"/>
                </a:solidFill>
                <a:latin typeface="+mn-lt"/>
              </a:rPr>
              <a:t>Упражнение «Лимон»</a:t>
            </a:r>
            <a:endParaRPr lang="ru-RU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562" y="1139190"/>
            <a:ext cx="8873704" cy="102527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</a:rPr>
              <a:t>Цель: управление состоянием мышечного напряжения и расслабления.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User\Pictures\лимон-руки-132120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589" y="-66503"/>
            <a:ext cx="2707411" cy="338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2723" y="4062714"/>
            <a:ext cx="111065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Теперь представьте себе, что лимон находится в левой руке. Повторите упражнение. Вновь расслабьтесь и запомните свои ощущения. Затем выполните упражнение одновременно двумя руками. Расслабьтесь. Насладитесь состоянием покоя.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CB94858B-86E7-459A-8831-17D0018C30BD}"/>
              </a:ext>
            </a:extLst>
          </p:cNvPr>
          <p:cNvSpPr txBox="1">
            <a:spLocks/>
          </p:cNvSpPr>
          <p:nvPr/>
        </p:nvSpPr>
        <p:spPr>
          <a:xfrm>
            <a:off x="474561" y="2272360"/>
            <a:ext cx="11242878" cy="17903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400" b="1" dirty="0"/>
              <a:t>Сядьте удобно: руки свободно положите на колени (ладонями вверх), плечи и голова опущены, глаза закрыты. Мысленно представьте себе, что у вас в правой руке лежит лимон. Начинайте медленно его сжимать до тех пор, пока не почувствуете, что «выжали» весь сок. Расслабьтесь. Запомните свои ощущения. </a:t>
            </a:r>
          </a:p>
        </p:txBody>
      </p:sp>
    </p:spTree>
    <p:extLst>
      <p:ext uri="{BB962C8B-B14F-4D97-AF65-F5344CB8AC3E}">
        <p14:creationId xmlns:p14="http://schemas.microsoft.com/office/powerpoint/2010/main" val="275018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5C304-5533-4E8E-8FCF-8C6D2CCD7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235" y="74302"/>
            <a:ext cx="8224220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/>
              <a:t>Мини-техника </a:t>
            </a:r>
            <a:br>
              <a:rPr lang="ru-RU" b="1" dirty="0"/>
            </a:br>
            <a:r>
              <a:rPr lang="ru-RU" b="1" dirty="0"/>
              <a:t>«Ситуация ЗАДОМ-НАПЕРЕД»</a:t>
            </a:r>
            <a:endParaRPr lang="ru-KZ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49969E-3CE7-419B-A6C9-1F77B79B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0899" y="1590566"/>
            <a:ext cx="8142555" cy="67552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70C0"/>
                </a:solidFill>
              </a:rPr>
              <a:t>Данная техника </a:t>
            </a:r>
            <a:r>
              <a:rPr lang="ru-RU" sz="2400" b="1" i="0" dirty="0">
                <a:solidFill>
                  <a:srgbClr val="0070C0"/>
                </a:solidFill>
                <a:effectLst/>
              </a:rPr>
              <a:t>даёт возможность изменить оценку ситуации</a:t>
            </a:r>
            <a:endParaRPr lang="ru-KZ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71FD6A-7563-474C-996C-9C87BAC008F7}"/>
              </a:ext>
            </a:extLst>
          </p:cNvPr>
          <p:cNvSpPr txBox="1"/>
          <p:nvPr/>
        </p:nvSpPr>
        <p:spPr>
          <a:xfrm>
            <a:off x="145472" y="2650293"/>
            <a:ext cx="11907982" cy="3770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2800" b="0" i="0" dirty="0">
                <a:solidFill>
                  <a:srgbClr val="333333"/>
                </a:solidFill>
                <a:effectLst/>
              </a:rPr>
              <a:t> Опишите проблемную ситуацию – можно про себя, можно вслух или написать – в обратном порядке. </a:t>
            </a:r>
            <a:endParaRPr lang="ru-RU" sz="2800" dirty="0">
              <a:solidFill>
                <a:srgbClr val="333333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2800" b="0" i="0" dirty="0">
                <a:solidFill>
                  <a:srgbClr val="333333"/>
                </a:solidFill>
                <a:effectLst/>
              </a:rPr>
              <a:t> Старайтесь сделать это достаточно подробно, рассказав не только о самом событии, но и о своих чувствах и оценках.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2800" b="0" i="0" dirty="0">
                <a:solidFill>
                  <a:srgbClr val="333333"/>
                </a:solidFill>
                <a:effectLst/>
              </a:rPr>
              <a:t> При этом рассказывайте как будто вы прокручиваете фильм о данной ситуации задом наперёд.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2800" b="0" i="0" dirty="0">
                <a:solidFill>
                  <a:srgbClr val="333333"/>
                </a:solidFill>
                <a:effectLst/>
              </a:rPr>
              <a:t> И постарайтесь начать и закончить нейтральными или приятными моментами – вы же не всё время испытывали злость или обиду.</a:t>
            </a:r>
            <a:endParaRPr lang="ru-KZ" sz="2800" dirty="0"/>
          </a:p>
        </p:txBody>
      </p:sp>
      <p:pic>
        <p:nvPicPr>
          <p:cNvPr id="1026" name="Picture 2" descr="Hoe Napoleon op Elba belandde | Historiek">
            <a:extLst>
              <a:ext uri="{FF2B5EF4-FFF2-40B4-BE49-F238E27FC236}">
                <a16:creationId xmlns:a16="http://schemas.microsoft.com/office/drawing/2014/main" id="{82948D35-461F-4587-9CE3-971F3A48A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3458058" cy="232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608227"/>
      </p:ext>
    </p:extLst>
  </p:cSld>
  <p:clrMapOvr>
    <a:masterClrMapping/>
  </p:clrMapOvr>
  <p:transition advTm="2000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860" y="1779327"/>
            <a:ext cx="11432279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200" b="1" i="1" dirty="0">
                <a:solidFill>
                  <a:srgbClr val="0070C0"/>
                </a:solidFill>
              </a:rPr>
              <a:t>Жизненно важно и необходимо всячески снимать нервное напряжение и стресс.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200" b="1" i="1" dirty="0">
                <a:solidFill>
                  <a:srgbClr val="00B0F0"/>
                </a:solidFill>
              </a:rPr>
              <a:t>Для вас это должно стать каждодневной нормой, так же, как, например, почистить зубы.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200" b="1" i="1" dirty="0">
                <a:solidFill>
                  <a:srgbClr val="0070C0"/>
                </a:solidFill>
              </a:rPr>
              <a:t>Давайте себе отдых, периодически устраивайте "перерывы". Проведите пять или десять минут, делая что-то любимое, приятное, что поможет вам расслабиться.</a:t>
            </a:r>
          </a:p>
        </p:txBody>
      </p:sp>
      <p:pic>
        <p:nvPicPr>
          <p:cNvPr id="3074" name="Picture 2" descr="C:\Users\User\Pictures\Без названия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0166" y="-142070"/>
            <a:ext cx="2521834" cy="1921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35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Pictures\unnamed (2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332657"/>
            <a:ext cx="8352928" cy="615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63753" y="4751597"/>
            <a:ext cx="4317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Обратная связь</a:t>
            </a:r>
          </a:p>
        </p:txBody>
      </p:sp>
    </p:spTree>
    <p:extLst>
      <p:ext uri="{BB962C8B-B14F-4D97-AF65-F5344CB8AC3E}">
        <p14:creationId xmlns:p14="http://schemas.microsoft.com/office/powerpoint/2010/main" val="30866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2292419"/>
            <a:ext cx="9448800" cy="3126317"/>
          </a:xfrm>
        </p:spPr>
        <p:txBody>
          <a:bodyPr>
            <a:normAutofit fontScale="90000"/>
          </a:bodyPr>
          <a:lstStyle/>
          <a:p>
            <a: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Спасибо за Ваше участие!</a:t>
            </a:r>
            <a:b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</a:br>
            <a:b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</a:br>
            <a: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Вы всегда можете связаться со мной по следующим контактным данным:</a:t>
            </a:r>
            <a:b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</a:br>
            <a: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Ф.И.О. ______________</a:t>
            </a:r>
            <a:b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</a:br>
            <a: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педагог-психолог школы/колледжа _______________</a:t>
            </a:r>
            <a:b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</a:br>
            <a:r>
              <a:rPr lang="ru-RU" sz="4667" b="1" dirty="0">
                <a:solidFill>
                  <a:srgbClr val="05856D"/>
                </a:solidFill>
                <a:latin typeface="+mn-lt"/>
                <a:ea typeface="Open Sans Light" charset="0"/>
                <a:cs typeface="Open Sans Light" charset="0"/>
              </a:rPr>
              <a:t>тел. _____________</a:t>
            </a:r>
          </a:p>
        </p:txBody>
      </p:sp>
    </p:spTree>
    <p:extLst>
      <p:ext uri="{BB962C8B-B14F-4D97-AF65-F5344CB8AC3E}">
        <p14:creationId xmlns:p14="http://schemas.microsoft.com/office/powerpoint/2010/main" val="331811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001" y="538648"/>
            <a:ext cx="4690864" cy="1143000"/>
          </a:xfrm>
        </p:spPr>
        <p:txBody>
          <a:bodyPr>
            <a:normAutofit/>
          </a:bodyPr>
          <a:lstStyle/>
          <a:p>
            <a:pPr algn="ctr"/>
            <a:r>
              <a:rPr lang="kk-KZ" sz="4800" b="1" dirty="0">
                <a:solidFill>
                  <a:srgbClr val="0070C0"/>
                </a:solidFill>
                <a:latin typeface="+mn-lt"/>
              </a:rPr>
              <a:t>Разминка</a:t>
            </a:r>
            <a:endParaRPr lang="ru-RU" sz="48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128" y="1903053"/>
            <a:ext cx="7603560" cy="10214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b="1" dirty="0"/>
              <a:t>1. Возьмите два карандаша или фломастера и лист бумаги.</a:t>
            </a:r>
          </a:p>
        </p:txBody>
      </p:sp>
      <p:pic>
        <p:nvPicPr>
          <p:cNvPr id="2050" name="Picture 2" descr="C:\Users\User\Pictures\Double-Doodle-Drawing-Squa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8" y="-1"/>
            <a:ext cx="4218431" cy="278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>
            <a:extLst>
              <a:ext uri="{FF2B5EF4-FFF2-40B4-BE49-F238E27FC236}">
                <a16:creationId xmlns:a16="http://schemas.microsoft.com/office/drawing/2014/main" id="{965BC2DF-D745-4C99-AC11-2EBE35F56447}"/>
              </a:ext>
            </a:extLst>
          </p:cNvPr>
          <p:cNvSpPr txBox="1">
            <a:spLocks/>
          </p:cNvSpPr>
          <p:nvPr/>
        </p:nvSpPr>
        <p:spPr>
          <a:xfrm>
            <a:off x="187128" y="2895601"/>
            <a:ext cx="11334312" cy="3526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ru-RU" b="1" dirty="0"/>
              <a:t>2. Попробуйте рисовать одновременно обеими руками. Причем одновременно начиная и заканчивая. Одной рукой — круг, второй — треугольник. Круг должен быть по возможности с ровной окружностью, а треугольник — с острыми кончиками углов.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ru-RU" b="1" dirty="0"/>
              <a:t>3. Теперь попробуйте нарисовать за 1 минуту максимум кругов и треугольников.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266219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WhatsApp Image 2020-06-25 at 07.29.28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539" y="0"/>
            <a:ext cx="6616461" cy="360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79576" y="2780928"/>
            <a:ext cx="4248472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163664" y="373930"/>
            <a:ext cx="3877988" cy="9163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8000" b="1" dirty="0">
                <a:latin typeface="+mn-lt"/>
              </a:rPr>
              <a:t>Стресс</a:t>
            </a:r>
            <a:endParaRPr lang="ru-RU" sz="7200" b="1" dirty="0">
              <a:latin typeface="+mn-lt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78346" y="2073378"/>
            <a:ext cx="7450932" cy="3719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3600" b="1" dirty="0">
                <a:solidFill>
                  <a:srgbClr val="0070C0"/>
                </a:solidFill>
              </a:rPr>
              <a:t>Состояние повышенного напряжения организма как защитная реакция на различные неблагоприятные факторы (голод, холод, физические или психические травмы и т. п.)</a:t>
            </a:r>
          </a:p>
        </p:txBody>
      </p:sp>
    </p:spTree>
    <p:extLst>
      <p:ext uri="{BB962C8B-B14F-4D97-AF65-F5344CB8AC3E}">
        <p14:creationId xmlns:p14="http://schemas.microsoft.com/office/powerpoint/2010/main" val="373105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815" y="81948"/>
            <a:ext cx="8522208" cy="1060688"/>
          </a:xfrm>
        </p:spPr>
        <p:txBody>
          <a:bodyPr/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+mn-lt"/>
              </a:rPr>
              <a:t>Ассоциации к слову </a:t>
            </a:r>
            <a:r>
              <a:rPr lang="ru-RU" b="1" dirty="0">
                <a:solidFill>
                  <a:srgbClr val="002060"/>
                </a:solidFill>
                <a:latin typeface="+mn-lt"/>
              </a:rPr>
              <a:t>«Стресс»</a:t>
            </a:r>
          </a:p>
        </p:txBody>
      </p:sp>
      <p:pic>
        <p:nvPicPr>
          <p:cNvPr id="3074" name="Picture 2" descr="C:\Users\User\Pictures\hero__125961_10-11-2017_14-54-12_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485" y="1696"/>
            <a:ext cx="3019606" cy="243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2094" y="1499798"/>
            <a:ext cx="2505160" cy="7770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Нервы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68754" y="1700809"/>
            <a:ext cx="2291170" cy="7190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/>
                </a:solidFill>
              </a:rPr>
              <a:t>Напряжение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96000" y="1317344"/>
            <a:ext cx="2291170" cy="71906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Экзамен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67172" y="2289564"/>
            <a:ext cx="2127208" cy="8082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/>
                </a:solidFill>
              </a:rPr>
              <a:t>Тревога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4691" y="2572898"/>
            <a:ext cx="2277821" cy="63968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/>
                </a:solidFill>
              </a:rPr>
              <a:t>Волнение</a:t>
            </a:r>
            <a:r>
              <a:rPr lang="ru-RU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982303" y="2820346"/>
            <a:ext cx="2626018" cy="80820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Угнетенность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907933" y="2788544"/>
            <a:ext cx="2028291" cy="82867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/>
                </a:solidFill>
              </a:rPr>
              <a:t>Страх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6815" y="3429000"/>
            <a:ext cx="2470439" cy="94391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Боль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398050" y="3937800"/>
            <a:ext cx="2505160" cy="82867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/>
                </a:solidFill>
              </a:rPr>
              <a:t>Бессонница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088976" y="3389992"/>
            <a:ext cx="2127209" cy="61181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Нагрузка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55588" y="4827109"/>
            <a:ext cx="2330796" cy="8286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/>
                </a:solidFill>
              </a:rPr>
              <a:t>Школа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490534" y="4950051"/>
            <a:ext cx="2117788" cy="72721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Работа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80725" y="4293144"/>
            <a:ext cx="2127208" cy="80820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2"/>
                </a:solidFill>
              </a:rPr>
              <a:t>Валерьянка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397285" y="4097085"/>
            <a:ext cx="2028291" cy="82867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Обида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360314" y="5354508"/>
            <a:ext cx="2848350" cy="81867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Переживания</a:t>
            </a:r>
          </a:p>
        </p:txBody>
      </p:sp>
    </p:spTree>
    <p:extLst>
      <p:ext uri="{BB962C8B-B14F-4D97-AF65-F5344CB8AC3E}">
        <p14:creationId xmlns:p14="http://schemas.microsoft.com/office/powerpoint/2010/main" val="275059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672" y="168465"/>
            <a:ext cx="9930688" cy="89320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ЧУВСТВУЕТЕ ЛИ ВЫ, ЧТО ВЫ В СТРЕССЕ?</a:t>
            </a:r>
            <a:endParaRPr lang="it-IT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55" y="1277877"/>
            <a:ext cx="11768689" cy="1660557"/>
          </a:xfrm>
        </p:spPr>
        <p:txBody>
          <a:bodyPr>
            <a:normAutofit/>
          </a:bodyPr>
          <a:lstStyle/>
          <a:p>
            <a:r>
              <a:rPr lang="ru-RU" b="1" dirty="0"/>
              <a:t>Все, что заставляет Вас чувствовать  напряжение или беспокойство может привести Вас к стрессу</a:t>
            </a:r>
            <a:endParaRPr lang="en-US" b="1" dirty="0"/>
          </a:p>
          <a:p>
            <a:r>
              <a:rPr lang="ru-RU" b="1" dirty="0"/>
              <a:t>Стресс и кризис могут затронуть любого</a:t>
            </a:r>
            <a:endParaRPr lang="it-IT" b="1" dirty="0"/>
          </a:p>
        </p:txBody>
      </p:sp>
      <p:sp>
        <p:nvSpPr>
          <p:cNvPr id="10" name="Freeform 9"/>
          <p:cNvSpPr/>
          <p:nvPr/>
        </p:nvSpPr>
        <p:spPr>
          <a:xfrm>
            <a:off x="607263" y="2913888"/>
            <a:ext cx="1789163" cy="1609431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 defTabSz="400050">
              <a:lnSpc>
                <a:spcPts val="2400"/>
              </a:lnSpc>
            </a:pPr>
            <a:r>
              <a:rPr lang="ru-RU" sz="2400" b="1" dirty="0"/>
              <a:t>Школьные занятия</a:t>
            </a:r>
            <a:endParaRPr lang="it-IT" sz="2400" b="1" dirty="0"/>
          </a:p>
        </p:txBody>
      </p:sp>
      <p:sp>
        <p:nvSpPr>
          <p:cNvPr id="5" name="Freeform 4"/>
          <p:cNvSpPr/>
          <p:nvPr/>
        </p:nvSpPr>
        <p:spPr>
          <a:xfrm>
            <a:off x="1325326" y="4385575"/>
            <a:ext cx="1789163" cy="1609431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 defTabSz="400050">
              <a:lnSpc>
                <a:spcPts val="2400"/>
              </a:lnSpc>
            </a:pPr>
            <a:r>
              <a:rPr lang="ru-RU" sz="2400" b="1" dirty="0"/>
              <a:t>Развод родителей</a:t>
            </a:r>
            <a:endParaRPr lang="it-IT" sz="2400" b="1" dirty="0"/>
          </a:p>
        </p:txBody>
      </p:sp>
      <p:sp>
        <p:nvSpPr>
          <p:cNvPr id="6" name="Freeform 5"/>
          <p:cNvSpPr/>
          <p:nvPr/>
        </p:nvSpPr>
        <p:spPr>
          <a:xfrm>
            <a:off x="3114489" y="2857289"/>
            <a:ext cx="1789163" cy="1609431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 defTabSz="400050">
              <a:lnSpc>
                <a:spcPts val="2400"/>
              </a:lnSpc>
            </a:pPr>
            <a:r>
              <a:rPr lang="ru-RU" sz="2400" b="1" dirty="0"/>
              <a:t>Смерть члена семьи</a:t>
            </a:r>
            <a:endParaRPr lang="it-IT" sz="2400" b="1" dirty="0"/>
          </a:p>
        </p:txBody>
      </p:sp>
      <p:sp>
        <p:nvSpPr>
          <p:cNvPr id="4" name="Freeform 3"/>
          <p:cNvSpPr/>
          <p:nvPr/>
        </p:nvSpPr>
        <p:spPr>
          <a:xfrm>
            <a:off x="4028365" y="4385575"/>
            <a:ext cx="2460099" cy="2212968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 defTabSz="400050">
              <a:lnSpc>
                <a:spcPts val="2400"/>
              </a:lnSpc>
            </a:pPr>
            <a:r>
              <a:rPr lang="ru-RU" sz="2400" b="1" dirty="0"/>
              <a:t>Разрыв отношений с кем-то, с кем Вы встречались</a:t>
            </a:r>
            <a:endParaRPr lang="it-IT" sz="2400" b="1" dirty="0"/>
          </a:p>
        </p:txBody>
      </p:sp>
      <p:sp>
        <p:nvSpPr>
          <p:cNvPr id="9" name="Freeform 8"/>
          <p:cNvSpPr/>
          <p:nvPr/>
        </p:nvSpPr>
        <p:spPr>
          <a:xfrm>
            <a:off x="6488464" y="2786777"/>
            <a:ext cx="1972256" cy="1609431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 defTabSz="400050">
              <a:lnSpc>
                <a:spcPts val="2400"/>
              </a:lnSpc>
            </a:pPr>
            <a:r>
              <a:rPr lang="ru-RU" sz="2400" b="1" dirty="0"/>
              <a:t>Переезд на новое место</a:t>
            </a:r>
            <a:endParaRPr lang="it-IT" sz="2400" b="1" dirty="0"/>
          </a:p>
        </p:txBody>
      </p:sp>
      <p:sp>
        <p:nvSpPr>
          <p:cNvPr id="7" name="Freeform 6"/>
          <p:cNvSpPr/>
          <p:nvPr/>
        </p:nvSpPr>
        <p:spPr>
          <a:xfrm>
            <a:off x="7082374" y="4775407"/>
            <a:ext cx="2123500" cy="1609431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 defTabSz="400050">
              <a:lnSpc>
                <a:spcPts val="2400"/>
              </a:lnSpc>
            </a:pPr>
            <a:r>
              <a:rPr lang="ru-RU" sz="2400" b="1" dirty="0"/>
              <a:t>Запугивание  и травля</a:t>
            </a:r>
            <a:endParaRPr lang="it-IT" sz="2400" b="1" dirty="0"/>
          </a:p>
        </p:txBody>
      </p:sp>
      <p:sp>
        <p:nvSpPr>
          <p:cNvPr id="8" name="Freeform 7"/>
          <p:cNvSpPr/>
          <p:nvPr/>
        </p:nvSpPr>
        <p:spPr>
          <a:xfrm>
            <a:off x="9030142" y="2576101"/>
            <a:ext cx="2904654" cy="2736024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>
              <a:lnSpc>
                <a:spcPts val="2400"/>
              </a:lnSpc>
            </a:pPr>
            <a:r>
              <a:rPr lang="ru-RU" sz="2400" b="1" dirty="0"/>
              <a:t>Люди, обращающиеся с Вами плохо, потому что Вы выглядите или действуете</a:t>
            </a:r>
          </a:p>
          <a:p>
            <a:pPr algn="ctr">
              <a:lnSpc>
                <a:spcPts val="2400"/>
              </a:lnSpc>
            </a:pPr>
            <a:r>
              <a:rPr lang="ru-RU" sz="2400" b="1" dirty="0"/>
              <a:t>иначе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02410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667192" y="207264"/>
            <a:ext cx="4965512" cy="2006361"/>
          </a:xfrm>
          <a:prstGeom prst="wedgeEllipseCallout">
            <a:avLst>
              <a:gd name="adj1" fmla="val -45704"/>
              <a:gd name="adj2" fmla="val -49251"/>
            </a:avLst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Является ли стресс всегда плохим?</a:t>
            </a:r>
            <a:endParaRPr lang="it-IT" sz="4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484311" y="2460326"/>
            <a:ext cx="5611689" cy="3977049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1910" tIns="41910" rIns="41910" bIns="41910" numCol="1" spcCol="1270" anchor="ctr" anchorCtr="0">
            <a:noAutofit/>
          </a:bodyPr>
          <a:lstStyle/>
          <a:p>
            <a:pPr algn="ctr" defTabSz="488950">
              <a:spcBef>
                <a:spcPct val="0"/>
              </a:spcBef>
            </a:pPr>
            <a:r>
              <a:rPr lang="en-US" sz="3600" b="1" dirty="0">
                <a:solidFill>
                  <a:srgbClr val="00B050"/>
                </a:solidFill>
              </a:rPr>
              <a:t>+</a:t>
            </a:r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>
                <a:solidFill>
                  <a:srgbClr val="00B050"/>
                </a:solidFill>
              </a:rPr>
              <a:t>ПОЛОЖИТЕЛЬНЫЙ СТРЕСС</a:t>
            </a:r>
          </a:p>
          <a:p>
            <a:pPr algn="ctr" defTabSz="488950">
              <a:spcBef>
                <a:spcPct val="0"/>
              </a:spcBef>
            </a:pPr>
            <a:endParaRPr lang="en-US" sz="1400" b="1" dirty="0">
              <a:solidFill>
                <a:srgbClr val="00B050"/>
              </a:solidFill>
            </a:endParaRPr>
          </a:p>
          <a:p>
            <a:pPr algn="ctr" defTabSz="488950">
              <a:spcBef>
                <a:spcPct val="0"/>
              </a:spcBef>
            </a:pPr>
            <a:r>
              <a:rPr lang="ru-RU" sz="2400" b="1" dirty="0">
                <a:solidFill>
                  <a:srgbClr val="002060"/>
                </a:solidFill>
              </a:rPr>
              <a:t>Даже вещи, которые Вы любите или с нетерпением ждете, могут быть источником стресса. Например, знакомство с новыми друзьями, сдача экзамена, первое свидание, занятия спортом, изучение нового, вечеринка ...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900672" y="694944"/>
            <a:ext cx="4831464" cy="5432879"/>
          </a:xfrm>
          <a:prstGeom prst="round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41910" tIns="41910" rIns="41910" bIns="41910" numCol="1" spcCol="1270" anchor="ctr" anchorCtr="0">
            <a:noAutofit/>
          </a:bodyPr>
          <a:lstStyle/>
          <a:p>
            <a:pPr algn="ctr" defTabSz="488950">
              <a:spcBef>
                <a:spcPct val="0"/>
              </a:spcBef>
            </a:pPr>
            <a:r>
              <a:rPr lang="ru-RU" sz="4800" b="1" dirty="0">
                <a:solidFill>
                  <a:srgbClr val="C00000"/>
                </a:solidFill>
              </a:rPr>
              <a:t>-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ОТРИЦАТЕЛЬНЫЙ СТРЕСС</a:t>
            </a:r>
          </a:p>
          <a:p>
            <a:pPr algn="ctr" defTabSz="488950">
              <a:spcBef>
                <a:spcPct val="0"/>
              </a:spcBef>
            </a:pPr>
            <a:endParaRPr lang="en-US" sz="1400" b="1" dirty="0">
              <a:solidFill>
                <a:srgbClr val="C00000"/>
              </a:solidFill>
            </a:endParaRPr>
          </a:p>
          <a:p>
            <a:pPr algn="ctr" defTabSz="488950">
              <a:spcBef>
                <a:spcPct val="0"/>
              </a:spcBef>
            </a:pPr>
            <a:r>
              <a:rPr lang="ru-RU" sz="2400" b="1" dirty="0">
                <a:solidFill>
                  <a:srgbClr val="002060"/>
                </a:solidFill>
              </a:rPr>
              <a:t>Он происходит из того, что Вы считаете неприятным или угрожающим. Например, переезд на новое место, время экзамена, переживание за упущенную возможность, чрезмерная обеспокоенность по поводу Вашей внешности и одежды, которую Вы носите, с Вами не общаются или Вас запугивают...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35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7024" y="711000"/>
            <a:ext cx="6162960" cy="543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Стресс влияет на всех, но разные люди имеют разные пределы. </a:t>
            </a:r>
          </a:p>
          <a:p>
            <a:pPr>
              <a:spcBef>
                <a:spcPct val="0"/>
              </a:spcBef>
            </a:pPr>
            <a:endParaRPr lang="ru-RU" sz="2400" b="1" dirty="0">
              <a:solidFill>
                <a:schemeClr val="accent2">
                  <a:lumMod val="75000"/>
                </a:schemeClr>
              </a:solidFill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Только Вы знаете свой собственный предел!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D014B9-3D63-48E1-BDBF-75BE22F06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3958" y="361568"/>
            <a:ext cx="5208042" cy="335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51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556630" y="275722"/>
            <a:ext cx="8449937" cy="1948674"/>
          </a:xfrm>
          <a:prstGeom prst="wedgeEllipseCallout">
            <a:avLst>
              <a:gd name="adj1" fmla="val -45704"/>
              <a:gd name="adj2" fmla="val -49251"/>
            </a:avLst>
          </a:prstGeom>
          <a:solidFill>
            <a:srgbClr val="FFCC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/>
              <a:t>Как Ваше тело реагирует на стресс?</a:t>
            </a:r>
            <a:endParaRPr lang="it-IT" sz="4800" b="1" dirty="0"/>
          </a:p>
        </p:txBody>
      </p:sp>
      <p:sp>
        <p:nvSpPr>
          <p:cNvPr id="5" name="Freeform 4"/>
          <p:cNvSpPr/>
          <p:nvPr/>
        </p:nvSpPr>
        <p:spPr>
          <a:xfrm>
            <a:off x="329891" y="2272614"/>
            <a:ext cx="2105856" cy="1915305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lvl="0" algn="ctr"/>
            <a:r>
              <a:rPr lang="ru-RU" sz="2800" b="1" dirty="0"/>
              <a:t>Головные боли</a:t>
            </a:r>
            <a:endParaRPr lang="it-IT" sz="2800" b="1" dirty="0"/>
          </a:p>
        </p:txBody>
      </p:sp>
      <p:sp>
        <p:nvSpPr>
          <p:cNvPr id="6" name="Freeform 5"/>
          <p:cNvSpPr/>
          <p:nvPr/>
        </p:nvSpPr>
        <p:spPr>
          <a:xfrm>
            <a:off x="1382819" y="4357164"/>
            <a:ext cx="2105856" cy="2079618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lvl="0" algn="ctr"/>
            <a:r>
              <a:rPr lang="ru-RU" sz="2800" b="1" dirty="0"/>
              <a:t>Боль в желудке</a:t>
            </a:r>
            <a:endParaRPr lang="it-IT" sz="2800" b="1" dirty="0"/>
          </a:p>
        </p:txBody>
      </p:sp>
      <p:sp>
        <p:nvSpPr>
          <p:cNvPr id="7" name="Freeform 6"/>
          <p:cNvSpPr/>
          <p:nvPr/>
        </p:nvSpPr>
        <p:spPr>
          <a:xfrm>
            <a:off x="3938416" y="4633605"/>
            <a:ext cx="2517919" cy="1749938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lvl="0" algn="ctr"/>
            <a:r>
              <a:rPr lang="ru-RU" sz="2800" b="1" dirty="0"/>
              <a:t>Боль в плечах и спине</a:t>
            </a:r>
            <a:endParaRPr lang="it-IT" sz="2800" b="1" dirty="0"/>
          </a:p>
        </p:txBody>
      </p:sp>
      <p:sp>
        <p:nvSpPr>
          <p:cNvPr id="8" name="Freeform 7"/>
          <p:cNvSpPr/>
          <p:nvPr/>
        </p:nvSpPr>
        <p:spPr>
          <a:xfrm>
            <a:off x="2913153" y="2500836"/>
            <a:ext cx="2781626" cy="1749939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lvl="0" algn="ctr"/>
            <a:r>
              <a:rPr lang="ru-RU" sz="2800" b="1" dirty="0"/>
              <a:t>Сердцебиение </a:t>
            </a:r>
            <a:endParaRPr lang="it-IT" sz="2800" b="1" dirty="0"/>
          </a:p>
        </p:txBody>
      </p:sp>
      <p:sp>
        <p:nvSpPr>
          <p:cNvPr id="10" name="Freeform 9"/>
          <p:cNvSpPr/>
          <p:nvPr/>
        </p:nvSpPr>
        <p:spPr>
          <a:xfrm>
            <a:off x="6906076" y="4187919"/>
            <a:ext cx="2517918" cy="2249304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lvl="0" algn="ctr"/>
            <a:r>
              <a:rPr lang="ru-RU" sz="2800" b="1" dirty="0"/>
              <a:t>Потеря аппетита или переедание</a:t>
            </a:r>
            <a:endParaRPr lang="it-IT" sz="28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696" y="404382"/>
            <a:ext cx="1948674" cy="19486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Freeform 12"/>
          <p:cNvSpPr/>
          <p:nvPr/>
        </p:nvSpPr>
        <p:spPr>
          <a:xfrm>
            <a:off x="6207103" y="2176036"/>
            <a:ext cx="3121887" cy="1845048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lvl="0" algn="ctr"/>
            <a:r>
              <a:rPr lang="ru-RU" sz="2800" b="1" dirty="0"/>
              <a:t>Частое </a:t>
            </a:r>
          </a:p>
          <a:p>
            <a:pPr lvl="0" algn="ctr"/>
            <a:r>
              <a:rPr lang="ru-RU" sz="2800" b="1" dirty="0"/>
              <a:t>мочеиспускание</a:t>
            </a:r>
            <a:endParaRPr lang="it-IT" sz="2800" b="1" dirty="0"/>
          </a:p>
        </p:txBody>
      </p:sp>
      <p:sp>
        <p:nvSpPr>
          <p:cNvPr id="14" name="Freeform 13"/>
          <p:cNvSpPr/>
          <p:nvPr/>
        </p:nvSpPr>
        <p:spPr>
          <a:xfrm>
            <a:off x="9423994" y="3153842"/>
            <a:ext cx="2105856" cy="2177110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lvl="0" algn="ctr"/>
            <a:r>
              <a:rPr lang="ru-RU" sz="2800" b="1" dirty="0"/>
              <a:t>Проблемы со сном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409043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4192" y="276875"/>
            <a:ext cx="8820000" cy="6654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ЧТО ТАКОЕ КРИЗИС?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96" y="956672"/>
            <a:ext cx="12033504" cy="278627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b="1" dirty="0"/>
              <a:t> Кризис - это внезапная, как правило, совершенно неожиданная, сложная ситуация или обстоятельство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b="1" dirty="0"/>
              <a:t> </a:t>
            </a:r>
            <a:r>
              <a:rPr lang="ru-RU" b="1" dirty="0">
                <a:solidFill>
                  <a:srgbClr val="002060"/>
                </a:solidFill>
              </a:rPr>
              <a:t>Большинство кризисов проходят быстро, но последствия могут длиться дольше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b="1" dirty="0"/>
              <a:t> Кризисы могут быть, как личными, так и неличными, но все же влиять на вас</a:t>
            </a:r>
            <a:endParaRPr lang="it-IT" b="1" dirty="0"/>
          </a:p>
        </p:txBody>
      </p:sp>
      <p:sp>
        <p:nvSpPr>
          <p:cNvPr id="10" name="Freeform 9"/>
          <p:cNvSpPr/>
          <p:nvPr/>
        </p:nvSpPr>
        <p:spPr>
          <a:xfrm>
            <a:off x="158496" y="4065601"/>
            <a:ext cx="1872272" cy="1896208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/>
              <a:t>Потеря лучшего друга</a:t>
            </a:r>
            <a:endParaRPr lang="it-IT" sz="2400" b="1" dirty="0"/>
          </a:p>
        </p:txBody>
      </p:sp>
      <p:sp>
        <p:nvSpPr>
          <p:cNvPr id="5" name="Freeform 4"/>
          <p:cNvSpPr/>
          <p:nvPr/>
        </p:nvSpPr>
        <p:spPr>
          <a:xfrm>
            <a:off x="4688176" y="3564585"/>
            <a:ext cx="1872272" cy="1896208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ru-RU" sz="2400" b="1" dirty="0"/>
              <a:t>Развод родителей</a:t>
            </a:r>
            <a:endParaRPr lang="it-IT" sz="2400" b="1" dirty="0"/>
          </a:p>
        </p:txBody>
      </p:sp>
      <p:sp>
        <p:nvSpPr>
          <p:cNvPr id="6" name="Freeform 5"/>
          <p:cNvSpPr/>
          <p:nvPr/>
        </p:nvSpPr>
        <p:spPr>
          <a:xfrm>
            <a:off x="2319321" y="3565729"/>
            <a:ext cx="2080302" cy="2324210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/>
            <a:r>
              <a:rPr lang="ru-RU" sz="2400" b="1" dirty="0"/>
              <a:t>Вы узнали, что у вас есть серьезное заболевание</a:t>
            </a:r>
            <a:endParaRPr lang="it-IT" sz="2400" b="1" dirty="0"/>
          </a:p>
        </p:txBody>
      </p:sp>
      <p:sp>
        <p:nvSpPr>
          <p:cNvPr id="4" name="Freeform 3"/>
          <p:cNvSpPr/>
          <p:nvPr/>
        </p:nvSpPr>
        <p:spPr>
          <a:xfrm>
            <a:off x="6858309" y="4474227"/>
            <a:ext cx="2080302" cy="2106898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/>
            <a:r>
              <a:rPr lang="ru-RU" sz="2400" b="1" dirty="0"/>
              <a:t>Насилие в семье или на районе</a:t>
            </a:r>
            <a:endParaRPr lang="it-IT" sz="2400" b="1" dirty="0"/>
          </a:p>
        </p:txBody>
      </p:sp>
      <p:sp>
        <p:nvSpPr>
          <p:cNvPr id="9" name="Freeform 8"/>
          <p:cNvSpPr/>
          <p:nvPr/>
        </p:nvSpPr>
        <p:spPr>
          <a:xfrm>
            <a:off x="9236472" y="3564585"/>
            <a:ext cx="2355440" cy="1896208"/>
          </a:xfrm>
          <a:custGeom>
            <a:avLst/>
            <a:gdLst>
              <a:gd name="connsiteX0" fmla="*/ 0 w 702919"/>
              <a:gd name="connsiteY0" fmla="*/ 351460 h 702919"/>
              <a:gd name="connsiteX1" fmla="*/ 351460 w 702919"/>
              <a:gd name="connsiteY1" fmla="*/ 0 h 702919"/>
              <a:gd name="connsiteX2" fmla="*/ 702920 w 702919"/>
              <a:gd name="connsiteY2" fmla="*/ 351460 h 702919"/>
              <a:gd name="connsiteX3" fmla="*/ 351460 w 702919"/>
              <a:gd name="connsiteY3" fmla="*/ 702920 h 702919"/>
              <a:gd name="connsiteX4" fmla="*/ 0 w 702919"/>
              <a:gd name="connsiteY4" fmla="*/ 351460 h 70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919" h="702919">
                <a:moveTo>
                  <a:pt x="0" y="351460"/>
                </a:moveTo>
                <a:cubicBezTo>
                  <a:pt x="0" y="157354"/>
                  <a:pt x="157354" y="0"/>
                  <a:pt x="351460" y="0"/>
                </a:cubicBezTo>
                <a:cubicBezTo>
                  <a:pt x="545566" y="0"/>
                  <a:pt x="702920" y="157354"/>
                  <a:pt x="702920" y="351460"/>
                </a:cubicBezTo>
                <a:cubicBezTo>
                  <a:pt x="702920" y="545566"/>
                  <a:pt x="545566" y="702920"/>
                  <a:pt x="351460" y="702920"/>
                </a:cubicBezTo>
                <a:cubicBezTo>
                  <a:pt x="157354" y="702920"/>
                  <a:pt x="0" y="545566"/>
                  <a:pt x="0" y="351460"/>
                </a:cubicBez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08655" tIns="108655" rIns="108655" bIns="108655" numCol="1" spcCol="1270" anchor="ctr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ru-RU" sz="2400" b="1" dirty="0"/>
              <a:t>Экономический кризис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14213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00"/>
    </mc:Choice>
    <mc:Fallback xmlns="">
      <p:transition advTm="200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8968</TotalTime>
  <Words>2604</Words>
  <Application>Microsoft Office PowerPoint</Application>
  <PresentationFormat>Widescreen</PresentationFormat>
  <Paragraphs>209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Roboto Slab</vt:lpstr>
      <vt:lpstr>Wingdings</vt:lpstr>
      <vt:lpstr>Тема Office</vt:lpstr>
      <vt:lpstr>PowerPoint Presentation</vt:lpstr>
      <vt:lpstr>Разминка</vt:lpstr>
      <vt:lpstr>PowerPoint Presentation</vt:lpstr>
      <vt:lpstr>Ассоциации к слову «Стресс»</vt:lpstr>
      <vt:lpstr>ЧУВСТВУЕТЕ ЛИ ВЫ, ЧТО ВЫ В СТРЕССЕ?</vt:lpstr>
      <vt:lpstr>PowerPoint Presentation</vt:lpstr>
      <vt:lpstr>PowerPoint Presentation</vt:lpstr>
      <vt:lpstr>PowerPoint Presentation</vt:lpstr>
      <vt:lpstr>ЧТО ТАКОЕ КРИЗИС?</vt:lpstr>
      <vt:lpstr>PowerPoint Presentation</vt:lpstr>
      <vt:lpstr>Метод саморегуляции,  как способ борьбы со стрессом</vt:lpstr>
      <vt:lpstr>PowerPoint Presentation</vt:lpstr>
      <vt:lpstr>PowerPoint Presentation</vt:lpstr>
      <vt:lpstr>Упражнение «Лимон»</vt:lpstr>
      <vt:lpstr>Мини-техника  «Ситуация ЗАДОМ-НАПЕРЕД»</vt:lpstr>
      <vt:lpstr>PowerPoint Presentation</vt:lpstr>
      <vt:lpstr>PowerPoint Presentation</vt:lpstr>
      <vt:lpstr>Спасибо за Ваше участие!  Вы всегда можете связаться со мной по следующим контактным данным: Ф.И.О. ______________ педагог-психолог школы/колледжа _______________ тел. _____________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рекомендации для педагогов-психологов  организаций среднего образования по организации  психологического сопровождения в период предупреждения распространения короновирусной инфекции COVID-19</dc:title>
  <dc:creator>Пользователь</dc:creator>
  <cp:lastModifiedBy>Aigul Kadirova</cp:lastModifiedBy>
  <cp:revision>109</cp:revision>
  <dcterms:created xsi:type="dcterms:W3CDTF">2020-04-21T15:15:39Z</dcterms:created>
  <dcterms:modified xsi:type="dcterms:W3CDTF">2020-10-17T14:03:05Z</dcterms:modified>
</cp:coreProperties>
</file>