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6" r:id="rId9"/>
    <p:sldId id="262" r:id="rId10"/>
    <p:sldId id="263" r:id="rId11"/>
    <p:sldId id="264" r:id="rId12"/>
    <p:sldId id="267" r:id="rId13"/>
    <p:sldId id="268" r:id="rId14"/>
    <p:sldId id="269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4BE2C1-B784-4DAB-852F-4071E8BA79E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8D0F5BE-E80F-492E-8592-99F6BB9AEAC8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2) Индивидуальная психическая зависимость</a:t>
          </a:r>
        </a:p>
      </dgm:t>
    </dgm:pt>
    <dgm:pt modelId="{3EA2D796-573E-4E1E-BA5A-729506A3CF4F}" type="parTrans" cxnId="{3D14D6DD-3BC0-435F-AFE2-A7EFA5ECA3D9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7D7B7D1-D09E-46BE-BF0E-CE5E24966C16}" type="sibTrans" cxnId="{3D14D6DD-3BC0-435F-AFE2-A7EFA5ECA3D9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128BFD-AE51-4A3E-885F-BB417962DB96}">
      <dgm:prSet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1) Групповая психическая зависимость от психоактивных веществ</a:t>
          </a:r>
        </a:p>
      </dgm:t>
    </dgm:pt>
    <dgm:pt modelId="{01B178A7-BC5B-49D8-816D-9EAC1EA0F66C}" type="parTrans" cxnId="{738C44D9-2E21-4F96-94D0-6D09E89B312E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A4C10C-AC80-489A-88A3-B805052E34E3}" type="sibTrans" cxnId="{738C44D9-2E21-4F96-94D0-6D09E89B312E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C441E04-5DD9-479B-BD3C-2C4FA4BF9EF5}" type="pres">
      <dgm:prSet presAssocID="{924BE2C1-B784-4DAB-852F-4071E8BA79EE}" presName="diagram" presStyleCnt="0">
        <dgm:presLayoutVars>
          <dgm:dir/>
          <dgm:resizeHandles val="exact"/>
        </dgm:presLayoutVars>
      </dgm:prSet>
      <dgm:spPr/>
    </dgm:pt>
    <dgm:pt modelId="{F174861C-88DE-471D-9A00-99E465F76EDD}" type="pres">
      <dgm:prSet presAssocID="{00128BFD-AE51-4A3E-885F-BB417962DB96}" presName="node" presStyleLbl="node1" presStyleIdx="0" presStyleCnt="2" custScaleX="113056">
        <dgm:presLayoutVars>
          <dgm:bulletEnabled val="1"/>
        </dgm:presLayoutVars>
      </dgm:prSet>
      <dgm:spPr/>
    </dgm:pt>
    <dgm:pt modelId="{6CD5AAB0-078C-4EEE-9FC0-F922E3DBB38F}" type="pres">
      <dgm:prSet presAssocID="{BAA4C10C-AC80-489A-88A3-B805052E34E3}" presName="sibTrans" presStyleCnt="0"/>
      <dgm:spPr/>
    </dgm:pt>
    <dgm:pt modelId="{72ACA551-6F79-4153-B40E-FC0D6E1CA5C0}" type="pres">
      <dgm:prSet presAssocID="{58D0F5BE-E80F-492E-8592-99F6BB9AEAC8}" presName="node" presStyleLbl="node1" presStyleIdx="1" presStyleCnt="2">
        <dgm:presLayoutVars>
          <dgm:bulletEnabled val="1"/>
        </dgm:presLayoutVars>
      </dgm:prSet>
      <dgm:spPr/>
    </dgm:pt>
  </dgm:ptLst>
  <dgm:cxnLst>
    <dgm:cxn modelId="{279CCD38-A555-4328-828C-028882780C3F}" type="presOf" srcId="{58D0F5BE-E80F-492E-8592-99F6BB9AEAC8}" destId="{72ACA551-6F79-4153-B40E-FC0D6E1CA5C0}" srcOrd="0" destOrd="0" presId="urn:microsoft.com/office/officeart/2005/8/layout/default"/>
    <dgm:cxn modelId="{823D4BA5-A875-4578-AE2E-4986E5BB89AF}" type="presOf" srcId="{00128BFD-AE51-4A3E-885F-BB417962DB96}" destId="{F174861C-88DE-471D-9A00-99E465F76EDD}" srcOrd="0" destOrd="0" presId="urn:microsoft.com/office/officeart/2005/8/layout/default"/>
    <dgm:cxn modelId="{738C44D9-2E21-4F96-94D0-6D09E89B312E}" srcId="{924BE2C1-B784-4DAB-852F-4071E8BA79EE}" destId="{00128BFD-AE51-4A3E-885F-BB417962DB96}" srcOrd="0" destOrd="0" parTransId="{01B178A7-BC5B-49D8-816D-9EAC1EA0F66C}" sibTransId="{BAA4C10C-AC80-489A-88A3-B805052E34E3}"/>
    <dgm:cxn modelId="{3D14D6DD-3BC0-435F-AFE2-A7EFA5ECA3D9}" srcId="{924BE2C1-B784-4DAB-852F-4071E8BA79EE}" destId="{58D0F5BE-E80F-492E-8592-99F6BB9AEAC8}" srcOrd="1" destOrd="0" parTransId="{3EA2D796-573E-4E1E-BA5A-729506A3CF4F}" sibTransId="{37D7B7D1-D09E-46BE-BF0E-CE5E24966C16}"/>
    <dgm:cxn modelId="{282689E0-D288-401F-8285-534A0DCED3DE}" type="presOf" srcId="{924BE2C1-B784-4DAB-852F-4071E8BA79EE}" destId="{9C441E04-5DD9-479B-BD3C-2C4FA4BF9EF5}" srcOrd="0" destOrd="0" presId="urn:microsoft.com/office/officeart/2005/8/layout/default"/>
    <dgm:cxn modelId="{223F6F8D-5276-44F6-8378-435A9FC36A6A}" type="presParOf" srcId="{9C441E04-5DD9-479B-BD3C-2C4FA4BF9EF5}" destId="{F174861C-88DE-471D-9A00-99E465F76EDD}" srcOrd="0" destOrd="0" presId="urn:microsoft.com/office/officeart/2005/8/layout/default"/>
    <dgm:cxn modelId="{B7F62164-F4C5-4C76-9906-FF01594F3694}" type="presParOf" srcId="{9C441E04-5DD9-479B-BD3C-2C4FA4BF9EF5}" destId="{6CD5AAB0-078C-4EEE-9FC0-F922E3DBB38F}" srcOrd="1" destOrd="0" presId="urn:microsoft.com/office/officeart/2005/8/layout/default"/>
    <dgm:cxn modelId="{C76147DE-8967-4F35-BC63-9EC8CD4AE4B3}" type="presParOf" srcId="{9C441E04-5DD9-479B-BD3C-2C4FA4BF9EF5}" destId="{72ACA551-6F79-4153-B40E-FC0D6E1CA5C0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74861C-88DE-471D-9A00-99E465F76EDD}">
      <dsp:nvSpPr>
        <dsp:cNvPr id="0" name=""/>
        <dsp:cNvSpPr/>
      </dsp:nvSpPr>
      <dsp:spPr>
        <a:xfrm>
          <a:off x="725" y="784749"/>
          <a:ext cx="4356307" cy="23119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1) Групповая психическая зависимость от психоактивных веществ</a:t>
          </a:r>
        </a:p>
      </dsp:txBody>
      <dsp:txXfrm>
        <a:off x="725" y="784749"/>
        <a:ext cx="4356307" cy="2311937"/>
      </dsp:txXfrm>
    </dsp:sp>
    <dsp:sp modelId="{72ACA551-6F79-4153-B40E-FC0D6E1CA5C0}">
      <dsp:nvSpPr>
        <dsp:cNvPr id="0" name=""/>
        <dsp:cNvSpPr/>
      </dsp:nvSpPr>
      <dsp:spPr>
        <a:xfrm>
          <a:off x="4742356" y="784749"/>
          <a:ext cx="3853229" cy="23119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2) Индивидуальная психическая зависимость</a:t>
          </a:r>
        </a:p>
      </dsp:txBody>
      <dsp:txXfrm>
        <a:off x="4742356" y="784749"/>
        <a:ext cx="3853229" cy="23119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5/14/2020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5/14/2020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5/14/2020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5/14/2020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5/14/2020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B498E5-3124-4F25-A689-6C2F675F48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1392" y="2417786"/>
            <a:ext cx="8958470" cy="1646302"/>
          </a:xfrm>
        </p:spPr>
        <p:txBody>
          <a:bodyPr/>
          <a:lstStyle/>
          <a:p>
            <a:pPr algn="ctr"/>
            <a:r>
              <a:rPr lang="kk-KZ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Памятка по профилактике наркомании и распространения наркотиков, ПАВ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4355486-CA1A-4B97-A18F-500A268336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13084" y="5051372"/>
            <a:ext cx="7766936" cy="600680"/>
          </a:xfrm>
        </p:spPr>
        <p:txBody>
          <a:bodyPr/>
          <a:lstStyle/>
          <a:p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Школьный педагог-психолог: Жумабекова Шаттык Серикбековна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5077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778A20-E245-44FE-88EB-4F94C6FF8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Некоторые примеры или сценарии отказа: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A4939A-CED5-4269-B234-D7F2E46AC9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«Нет, я не употребляю наркотики». Это ответ, который не требует объяснения, и может звучать вслед за предложением любого вида ПАВ или наркотиков. </a:t>
            </a:r>
          </a:p>
          <a:p>
            <a:pPr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«Нет, спасибо. Мне надо идти на тренировку». Рациональное обоснование отказа не вызовет удивления у тех людей, которые предлагают попробовать наркотик. Это так же не вызовет у них особых опасений – они убедятся, что Вы не их жертва и очень быстро потеряют интерес. </a:t>
            </a:r>
          </a:p>
          <a:p>
            <a:pPr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собеседник начинает подтрунивать над отказом, нужно поддержать «шутливую» форму разговора.</a:t>
            </a:r>
          </a:p>
        </p:txBody>
      </p:sp>
    </p:spTree>
    <p:extLst>
      <p:ext uri="{BB962C8B-B14F-4D97-AF65-F5344CB8AC3E}">
        <p14:creationId xmlns:p14="http://schemas.microsoft.com/office/powerpoint/2010/main" val="10538507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Школа №3 - Главная">
            <a:extLst>
              <a:ext uri="{FF2B5EF4-FFF2-40B4-BE49-F238E27FC236}">
                <a16:creationId xmlns:a16="http://schemas.microsoft.com/office/drawing/2014/main" id="{D2B472D3-222C-45F2-8137-9D535935F2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10"/>
          <a:stretch/>
        </p:blipFill>
        <p:spPr bwMode="auto">
          <a:xfrm>
            <a:off x="1378227" y="699052"/>
            <a:ext cx="7103165" cy="5317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44599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055DA7-4BB2-444D-AEE8-1208BC41F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избежать негативного давления сверстников?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15874C4-5CF3-4CAC-9408-E937774BE5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3351" y="2541346"/>
            <a:ext cx="8596668" cy="1775307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преодолеть давление вы должны знать: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кто вы и каковы ваши ценности;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самостоятельно принять решение;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поступать в различных ситуациях</a:t>
            </a:r>
          </a:p>
        </p:txBody>
      </p:sp>
    </p:spTree>
    <p:extLst>
      <p:ext uri="{BB962C8B-B14F-4D97-AF65-F5344CB8AC3E}">
        <p14:creationId xmlns:p14="http://schemas.microsoft.com/office/powerpoint/2010/main" val="9999681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5814C7-F793-4794-A141-E5B111108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577" y="296450"/>
            <a:ext cx="8596668" cy="1320800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действия: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67E7A0-1474-4BA3-AC8C-BCD5C13A98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3352" y="1617250"/>
            <a:ext cx="8596668" cy="4631150"/>
          </a:xfrm>
        </p:spPr>
        <p:txBody>
          <a:bodyPr>
            <a:normAutofit fontScale="92500" lnSpcReduction="10000"/>
          </a:bodyPr>
          <a:lstStyle/>
          <a:p>
            <a:pPr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Разберитесь, что происходит на самом деле: где вы; с кем вы; что они делают; как они себя ведут; как вы относитесь к тому, что происходит?</a:t>
            </a:r>
          </a:p>
          <a:p>
            <a:pPr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Подумайте о последствиях: как вы будете относиться к себе завтра; может ли это привести к проблемам; может ли это нанести вред вашему здоровью; будут ли ваши родители разочарованы вами; какие могут быть последствия?</a:t>
            </a:r>
          </a:p>
          <a:p>
            <a:pPr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Примите свое решение.</a:t>
            </a:r>
          </a:p>
          <a:p>
            <a:pPr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Сообщите другим о вашем решении.</a:t>
            </a:r>
          </a:p>
          <a:p>
            <a:pPr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происходит после того, как я принял решение?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Сказав «нет», вы можете: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хорошо к себе относиться;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заставлять других уважать себя за то, что вы личность;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сохранить отношения с родителями;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сохранить здоровье;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оградить себя от несчастья.</a:t>
            </a:r>
          </a:p>
        </p:txBody>
      </p:sp>
    </p:spTree>
    <p:extLst>
      <p:ext uri="{BB962C8B-B14F-4D97-AF65-F5344CB8AC3E}">
        <p14:creationId xmlns:p14="http://schemas.microsoft.com/office/powerpoint/2010/main" val="42494988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4CC2EE-F547-4081-ADF3-AD2360B02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Куда можно обратиться за помощью?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B7C4CE-B68F-4FC2-A3E4-204811492D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Есть много людей, которые могут дать вам хороший совет: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проверенные друзья;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– попробуйте поговорить с ними, они тоже были подростками, спросите их, как они противостояли давлению сверстников, когда были молоды;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специалисты школьной психологической службы;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учителя. 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бойтесь просить помощи, это признак силы, а не слабости.</a:t>
            </a:r>
          </a:p>
        </p:txBody>
      </p:sp>
    </p:spTree>
    <p:extLst>
      <p:ext uri="{BB962C8B-B14F-4D97-AF65-F5344CB8AC3E}">
        <p14:creationId xmlns:p14="http://schemas.microsoft.com/office/powerpoint/2010/main" val="142529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2CADD6-1F18-4DB2-805E-14D53D372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89113"/>
            <a:ext cx="8596668" cy="1320800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дает участие старшеклассников в волонтерских отрядах?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1EB209-BC22-4723-8A9F-273CD88D9E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Принадлежность ребят, проводящих занятия со сверстниками, к одному поколению, способность говорить на одном языке, их успешность и привлекательный имидж, компетентность и доступность − все это увеличивает положительный эффект профилактической работы.</a:t>
            </a:r>
          </a:p>
          <a:p>
            <a:pPr algn="just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волонтерских отрядах по противодействию злоупотреблению ПАВ и пропаганде здорового образа жизни позволяет сформировать устойчивые антиалкогольные и антинаркотические установки, как у самих волонтеров, так и у тех ребят, с кем они занимаются, развить чувство самоуважения и ответственности.</a:t>
            </a:r>
          </a:p>
          <a:p>
            <a:pPr algn="just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Добровольческий труд является одной из форм социализации, играет важную роль в процессе формирования первичных знаний, опыта, ценностей и полномочий, необходимых для того, чтобы стать социально активными, ответственными гражданами.</a:t>
            </a:r>
          </a:p>
        </p:txBody>
      </p:sp>
    </p:spTree>
    <p:extLst>
      <p:ext uri="{BB962C8B-B14F-4D97-AF65-F5344CB8AC3E}">
        <p14:creationId xmlns:p14="http://schemas.microsoft.com/office/powerpoint/2010/main" val="24389013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9E930E-76D6-4C54-B568-FA953AFBC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60" y="1444487"/>
            <a:ext cx="9276522" cy="3193774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Лучший способ воспитать человека – не воспитывать, а привлечь его к воспитанию других. 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Лучший способ информировать − привлечь к информированию других. Один из самых действенных способов усвоения информации − передача ее кому-либо. </a:t>
            </a:r>
          </a:p>
        </p:txBody>
      </p:sp>
    </p:spTree>
    <p:extLst>
      <p:ext uri="{BB962C8B-B14F-4D97-AF65-F5344CB8AC3E}">
        <p14:creationId xmlns:p14="http://schemas.microsoft.com/office/powerpoint/2010/main" val="27766491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D82546-D499-4F55-A3CB-DEF5E6C18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501529"/>
            <a:ext cx="8596668" cy="728870"/>
          </a:xfrm>
        </p:spPr>
        <p:txBody>
          <a:bodyPr/>
          <a:lstStyle/>
          <a:p>
            <a:pPr algn="ctr"/>
            <a:r>
              <a:rPr lang="kk-KZ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СПАСИБО ЗА ВНИМАНИЕ!!!</a:t>
            </a:r>
            <a:endParaRPr lang="ru-RU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52DEF710-D592-4E28-8582-B5CE35C86474}"/>
              </a:ext>
            </a:extLst>
          </p:cNvPr>
          <p:cNvSpPr txBox="1">
            <a:spLocks/>
          </p:cNvSpPr>
          <p:nvPr/>
        </p:nvSpPr>
        <p:spPr>
          <a:xfrm>
            <a:off x="677334" y="5035671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kk-KZ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И ПОМНИТЕ, ЧТО ВАШЕ ЗДОРОВЬЕ В ВАШИХ РУКАХ!</a:t>
            </a:r>
            <a:endParaRPr lang="ru-RU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309863E-B67A-4D5E-931B-15F7EA1071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1077" y="1405092"/>
            <a:ext cx="5963480" cy="3455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861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CA59F9-EBEB-45BE-972C-C0ACF664F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надо знат школьнику о здоровье?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061348C-EB7D-4707-86D7-2C11D780E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90"/>
            <a:ext cx="8596668" cy="3246298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Здоровье – это состояние полного благополучия, которое позволяет человеку жить счастливо и достигать целей, соответствующих его возможностям. 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Основными показателями здоровья являются: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поддерживать и укреплять собственное здоровье и строить свое поведение без ущерба для здоровья и благополучия других людей;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высокая работоспособность и устойчивость к болезням;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уверенность в себе, умение контролировать и управлять своими поступками, чувствами и мыслями. </a:t>
            </a:r>
          </a:p>
        </p:txBody>
      </p:sp>
    </p:spTree>
    <p:extLst>
      <p:ext uri="{BB962C8B-B14F-4D97-AF65-F5344CB8AC3E}">
        <p14:creationId xmlns:p14="http://schemas.microsoft.com/office/powerpoint/2010/main" val="3505409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471EF6-F99F-4A24-B0AB-A290FBFA7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030" y="591351"/>
            <a:ext cx="8596668" cy="742122"/>
          </a:xfrm>
        </p:spPr>
        <p:txBody>
          <a:bodyPr/>
          <a:lstStyle/>
          <a:p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Здоровый образ жизни (ЗОЖ)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7324F72-305A-45EF-A04A-C9B1ADB1B3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030" y="1683511"/>
            <a:ext cx="5935500" cy="458313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Здоровье человека зависит от многих условий, но главным среди них является здоровый образ жизни.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Основные условия ЗОЖ: </a:t>
            </a:r>
          </a:p>
          <a:p>
            <a:pPr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Настрой на здоровый образ жизни.</a:t>
            </a:r>
          </a:p>
          <a:p>
            <a:pPr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Достаточная двигательная активность.</a:t>
            </a:r>
          </a:p>
          <a:p>
            <a:pPr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регулировать свое психическое состояние. </a:t>
            </a:r>
          </a:p>
          <a:p>
            <a:pPr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Правильное питание.  </a:t>
            </a:r>
          </a:p>
          <a:p>
            <a:pPr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Закаливание и тренировка иммунитета. </a:t>
            </a:r>
          </a:p>
          <a:p>
            <a:pPr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Четкий режим жизни. </a:t>
            </a:r>
          </a:p>
          <a:p>
            <a:pPr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гигиенических требований. </a:t>
            </a:r>
          </a:p>
          <a:p>
            <a:pPr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предупреждать опасные ситуации и правильно вести себя при их возникновении.  </a:t>
            </a:r>
          </a:p>
          <a:p>
            <a:pPr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Отказ от вредных привычек. </a:t>
            </a:r>
          </a:p>
          <a:p>
            <a:pPr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Потребность больше узнать о своем организме, о средствах и методах поддержания и обеспечения своего здоровья.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20CE82C-06F8-4E44-836B-76B72E1022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1530" y="1683511"/>
            <a:ext cx="4876800" cy="3752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82142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CB8CBE-3AB6-487D-A6F6-5ABC85D4D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виды психической зависимости существуют? </a:t>
            </a: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B2621370-9DCD-4C87-B10B-2216F5B631A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2926506"/>
              </p:ext>
            </p:extLst>
          </p:nvPr>
        </p:nvGraphicFramePr>
        <p:xfrm>
          <a:off x="677690" y="1930400"/>
          <a:ext cx="8596312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07076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946907-C6E1-44C8-8CAB-632429D42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Групповая психическая зависимость от психоактивных веществ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4356C0F-AA16-4411-A821-3C49B2ED08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Она характерна для подростков и проявляется в потребности употреблять психоактивные вещества, возникающей при попадании в группу значимых сверстников («свою компанию»). Вне пределов группы, в которой происходило групповое употребление психоактивного вещества, потребность в употреблении исчезает. 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Существование этой зависимости свидетельствует о наличии определенной ситуационной предрасположенности к формированию заболевания и о большей вероятности его возникновения. Если на данном этапе профилактические меры позволяют прекратить контакты со «своей компанией», то, как правило, подросток прекращает употребление психоактивного вещества.</a:t>
            </a:r>
          </a:p>
        </p:txBody>
      </p:sp>
    </p:spTree>
    <p:extLst>
      <p:ext uri="{BB962C8B-B14F-4D97-AF65-F5344CB8AC3E}">
        <p14:creationId xmlns:p14="http://schemas.microsoft.com/office/powerpoint/2010/main" val="283824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7B4B4B-9CA8-4031-8B3B-B306BC996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Индивидуальная психическая зависимость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E160FC2-64AA-47B5-9E8D-DCA4EEFBE0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Это патологическая потребность в употреблении психоактивного вещества с целью достижения психического комфорта в состоянии опьянения. 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Психологическая зависимость от психоактивного вещества проявляется в постоянном желании употреблять психоактивного вещества (ПАВ). 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Перерыв в употреблении психоактивного вещества вызывает чувство тревоги, напряжения, подавленного настроения. </a:t>
            </a:r>
          </a:p>
        </p:txBody>
      </p:sp>
    </p:spTree>
    <p:extLst>
      <p:ext uri="{BB962C8B-B14F-4D97-AF65-F5344CB8AC3E}">
        <p14:creationId xmlns:p14="http://schemas.microsoft.com/office/powerpoint/2010/main" val="23887365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607331-74DD-40F8-B98E-C0E80FA62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наркотики и наркомания?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1E9C1E0-F4E9-4F37-9D9C-6BA30BE3B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Наркотики – это химические вещества, которые изменяют сознание человека и вызывают психическую и физиологическую зависимость. 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Наркомания – смертельное заболевание, при котором влечение к наркотику настолько сильно, что без лечения прекратить невозможно. Наркомания – особое психическое заболевание, при котором страдают не столько сознание и мышление человека, как при других психических заболеваниях, сколько сфера потребностей. Под влиянием приема того или иного наркотического вещества формируется потребность к повторным его приемам с целью по возможности постоянно находиться в состоянии вызываемого им дурмана (опьянения).</a:t>
            </a:r>
          </a:p>
        </p:txBody>
      </p:sp>
    </p:spTree>
    <p:extLst>
      <p:ext uri="{BB962C8B-B14F-4D97-AF65-F5344CB8AC3E}">
        <p14:creationId xmlns:p14="http://schemas.microsoft.com/office/powerpoint/2010/main" val="19195558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E5A6F8-572F-4C31-A8CD-E37FE4934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330" y="609600"/>
            <a:ext cx="8783672" cy="1320800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психоактивные вещества (ПАВ)?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F384A7C-4504-4A83-B6B6-EDDC407EE3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Психоактивные вещества (ПАВ) – химические  и фармакологические средства, влияющие на физическое и психическое состояние, вызывающие болезненное пристрастие. 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ПАВ – это любое вещество, которое при введении в организм человека может изменять восприятие окружающего, настроение, способность к познанию, поведение и двигательные функции. В повседневной жизни психоактивные вещества обычно именуются наркотиками. Однако к психоактивным веществам относятся не только наркотики, но и алкоголь, табак (никотин), кофеин, летучие растворители, лекарственные психотропные средства и др. </a:t>
            </a:r>
          </a:p>
        </p:txBody>
      </p:sp>
    </p:spTree>
    <p:extLst>
      <p:ext uri="{BB962C8B-B14F-4D97-AF65-F5344CB8AC3E}">
        <p14:creationId xmlns:p14="http://schemas.microsoft.com/office/powerpoint/2010/main" val="19114154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AF7C50-C6B9-407A-9C7D-FAB935E89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научиться   говорить «нет», если предлагают ПАВ или наркотики?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3B72FD-8CA1-4736-B55D-FA6253704A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1682541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Сказать «нет» – это целая наука, которую, кстати, не всегда до конца постигают даже взрослые люди. Отказывая, важно смотреть собеседнику в глаза. Голос должен быть твердым и уверенным.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Любой школьник имеет право принимать решения, говорить «нет» и не чувствовать себя виноватым.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4E3E9D8-729A-43A0-A18D-BBCD0048C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4073319"/>
            <a:ext cx="3656127" cy="264049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23F6726-FA4B-46B5-BB27-CA2D80977F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5668" y="4011960"/>
            <a:ext cx="3903289" cy="2701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309113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90</TotalTime>
  <Words>1109</Words>
  <Application>Microsoft Office PowerPoint</Application>
  <PresentationFormat>Широкоэкранный</PresentationFormat>
  <Paragraphs>76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Times New Roman</vt:lpstr>
      <vt:lpstr>Trebuchet MS</vt:lpstr>
      <vt:lpstr>Wingdings</vt:lpstr>
      <vt:lpstr>Wingdings 3</vt:lpstr>
      <vt:lpstr>Аспект</vt:lpstr>
      <vt:lpstr>Памятка по профилактике наркомании и распространения наркотиков, ПАВ</vt:lpstr>
      <vt:lpstr>Что надо знат школьнику о здоровье?</vt:lpstr>
      <vt:lpstr>Здоровый образ жизни (ЗОЖ)</vt:lpstr>
      <vt:lpstr>Какие виды психической зависимости существуют? </vt:lpstr>
      <vt:lpstr>Групповая психическая зависимость от психоактивных веществ</vt:lpstr>
      <vt:lpstr>Индивидуальная психическая зависимость</vt:lpstr>
      <vt:lpstr>Что такое наркотики и наркомания?</vt:lpstr>
      <vt:lpstr>Что такое психоактивные вещества (ПАВ)?</vt:lpstr>
      <vt:lpstr>Как научиться   говорить «нет», если предлагают ПАВ или наркотики?</vt:lpstr>
      <vt:lpstr>Некоторые примеры или сценарии отказа:</vt:lpstr>
      <vt:lpstr>Презентация PowerPoint</vt:lpstr>
      <vt:lpstr>Как избежать негативного давления сверстников?</vt:lpstr>
      <vt:lpstr>Алгоритм действия:</vt:lpstr>
      <vt:lpstr>Куда можно обратиться за помощью?</vt:lpstr>
      <vt:lpstr>Что дает участие старшеклассников в волонтерских отрядах?</vt:lpstr>
      <vt:lpstr>Лучший способ воспитать человека – не воспитывать, а привлечь его к воспитанию других.   Лучший способ информировать − привлечь к информированию других. Один из самых действенных способов усвоения информации − передача ее кому-либо. </vt:lpstr>
      <vt:lpstr>СПАСИБО ЗА ВНИМАНИЕ!!!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Памятка по профилактике наркомании и распространения наркотиков, ПАВ</dc:title>
  <dc:creator>Пользователь</dc:creator>
  <cp:lastModifiedBy>Пользователь</cp:lastModifiedBy>
  <cp:revision>13</cp:revision>
  <dcterms:created xsi:type="dcterms:W3CDTF">2020-05-14T09:03:16Z</dcterms:created>
  <dcterms:modified xsi:type="dcterms:W3CDTF">2020-05-14T08:16:24Z</dcterms:modified>
</cp:coreProperties>
</file>