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59" r:id="rId5"/>
    <p:sldId id="260" r:id="rId6"/>
    <p:sldId id="261" r:id="rId7"/>
    <p:sldId id="276" r:id="rId8"/>
    <p:sldId id="277" r:id="rId9"/>
    <p:sldId id="278" r:id="rId10"/>
    <p:sldId id="262" r:id="rId11"/>
    <p:sldId id="263" r:id="rId12"/>
    <p:sldId id="265" r:id="rId13"/>
    <p:sldId id="268" r:id="rId14"/>
    <p:sldId id="270" r:id="rId15"/>
    <p:sldId id="272" r:id="rId16"/>
    <p:sldId id="273" r:id="rId17"/>
    <p:sldId id="279" r:id="rId18"/>
    <p:sldId id="280" r:id="rId19"/>
    <p:sldId id="281" r:id="rId20"/>
    <p:sldId id="283" r:id="rId21"/>
    <p:sldId id="285" r:id="rId22"/>
    <p:sldId id="286" r:id="rId23"/>
    <p:sldId id="284"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C8161F49-D9E3-4A06-BC97-01636A92F197}">
          <p14:sldIdLst>
            <p14:sldId id="256"/>
            <p14:sldId id="257"/>
            <p14:sldId id="267"/>
            <p14:sldId id="259"/>
            <p14:sldId id="260"/>
            <p14:sldId id="261"/>
            <p14:sldId id="276"/>
            <p14:sldId id="277"/>
            <p14:sldId id="278"/>
            <p14:sldId id="262"/>
            <p14:sldId id="263"/>
            <p14:sldId id="265"/>
            <p14:sldId id="268"/>
            <p14:sldId id="270"/>
            <p14:sldId id="272"/>
            <p14:sldId id="273"/>
            <p14:sldId id="279"/>
            <p14:sldId id="280"/>
            <p14:sldId id="281"/>
            <p14:sldId id="283"/>
            <p14:sldId id="285"/>
            <p14:sldId id="286"/>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5" d="100"/>
          <a:sy n="55" d="100"/>
        </p:scale>
        <p:origin x="-1806" y="-3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16.09.2020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pPr/>
              <a:t>16.09.2020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48680"/>
            <a:ext cx="5486400" cy="2357454"/>
          </a:xfrm>
        </p:spPr>
        <p:txBody>
          <a:bodyPr>
            <a:noAutofit/>
          </a:bodyPr>
          <a:lstStyle/>
          <a:p>
            <a:pPr algn="ctr"/>
            <a:r>
              <a:rPr lang="ru-RU" sz="4800" b="1" dirty="0" smtClean="0">
                <a:solidFill>
                  <a:schemeClr val="tx2"/>
                </a:solidFill>
                <a:latin typeface="Times New Roman" pitchFamily="18" charset="0"/>
                <a:cs typeface="Times New Roman" pitchFamily="18" charset="0"/>
              </a:rPr>
              <a:t>Что такое </a:t>
            </a:r>
            <a:r>
              <a:rPr lang="ru-RU" sz="4400" b="1" dirty="0" err="1" smtClean="0">
                <a:solidFill>
                  <a:schemeClr val="tx2"/>
                </a:solidFill>
                <a:latin typeface="Times New Roman" pitchFamily="18" charset="0"/>
                <a:cs typeface="Times New Roman" pitchFamily="18" charset="0"/>
              </a:rPr>
              <a:t>буллинг</a:t>
            </a:r>
            <a:r>
              <a:rPr lang="ru-RU" sz="4400" b="1" dirty="0" smtClean="0">
                <a:solidFill>
                  <a:schemeClr val="tx2"/>
                </a:solidFill>
                <a:latin typeface="Times New Roman" pitchFamily="18" charset="0"/>
                <a:cs typeface="Times New Roman" pitchFamily="18" charset="0"/>
              </a:rPr>
              <a:t> и </a:t>
            </a:r>
            <a:r>
              <a:rPr lang="ru-RU" sz="4400" b="1" dirty="0" err="1" smtClean="0">
                <a:solidFill>
                  <a:schemeClr val="tx2"/>
                </a:solidFill>
                <a:latin typeface="Times New Roman" pitchFamily="18" charset="0"/>
                <a:cs typeface="Times New Roman" pitchFamily="18" charset="0"/>
              </a:rPr>
              <a:t>кибербуллинг</a:t>
            </a:r>
            <a:r>
              <a:rPr lang="ru-RU" sz="4800" dirty="0">
                <a:solidFill>
                  <a:schemeClr val="tx2"/>
                </a:solidFill>
                <a:latin typeface="Times New Roman" pitchFamily="18" charset="0"/>
                <a:cs typeface="Times New Roman" pitchFamily="18" charset="0"/>
              </a:rPr>
              <a:t>?</a:t>
            </a:r>
            <a:endParaRPr lang="ru-RU" sz="4800" b="1" dirty="0">
              <a:solidFill>
                <a:schemeClr val="tx2"/>
              </a:solidFill>
              <a:latin typeface="Times New Roman" pitchFamily="18" charset="0"/>
              <a:cs typeface="Times New Roman" pitchFamily="18" charset="0"/>
            </a:endParaRPr>
          </a:p>
        </p:txBody>
      </p:sp>
      <p:pic>
        <p:nvPicPr>
          <p:cNvPr id="1026" name="Picture 2" descr="C:\Users\oem\Desktop\images.jpg"/>
          <p:cNvPicPr>
            <a:picLocks noChangeAspect="1" noChangeArrowheads="1"/>
          </p:cNvPicPr>
          <p:nvPr/>
        </p:nvPicPr>
        <p:blipFill>
          <a:blip r:embed="rId2"/>
          <a:srcRect/>
          <a:stretch>
            <a:fillRect/>
          </a:stretch>
        </p:blipFill>
        <p:spPr bwMode="auto">
          <a:xfrm>
            <a:off x="899592" y="3400626"/>
            <a:ext cx="3094468" cy="250033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p:cNvSpPr txBox="1"/>
          <p:nvPr/>
        </p:nvSpPr>
        <p:spPr>
          <a:xfrm>
            <a:off x="5004048" y="5085184"/>
            <a:ext cx="352839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400" dirty="0" smtClean="0"/>
              <a:t>Педагог – психолог: </a:t>
            </a:r>
            <a:r>
              <a:rPr lang="ru-RU" sz="2400" dirty="0" err="1" smtClean="0"/>
              <a:t>Сыздыкова</a:t>
            </a:r>
            <a:r>
              <a:rPr lang="ru-RU" sz="2400" dirty="0" smtClean="0"/>
              <a:t> </a:t>
            </a:r>
            <a:r>
              <a:rPr lang="ru-RU" sz="2400" dirty="0" err="1" smtClean="0"/>
              <a:t>Альфия</a:t>
            </a:r>
            <a:r>
              <a:rPr lang="ru-RU" sz="2400" dirty="0" smtClean="0"/>
              <a:t> </a:t>
            </a:r>
            <a:r>
              <a:rPr lang="ru-RU" sz="2400" dirty="0" err="1" smtClean="0"/>
              <a:t>Сакеновна</a:t>
            </a:r>
            <a:endParaRPr lang="ru-RU"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214282" y="642918"/>
            <a:ext cx="8643998" cy="5483245"/>
          </a:xfrm>
        </p:spPr>
        <p:txBody>
          <a:bodyPr/>
          <a:lstStyle/>
          <a:p>
            <a:pPr>
              <a:buNone/>
            </a:pPr>
            <a:r>
              <a:rPr lang="ru-RU" b="1" u="sng" dirty="0" smtClean="0">
                <a:solidFill>
                  <a:schemeClr val="tx2"/>
                </a:solidFill>
                <a:latin typeface="Times New Roman" pitchFamily="18" charset="0"/>
                <a:cs typeface="Times New Roman" pitchFamily="18" charset="0"/>
              </a:rPr>
              <a:t>Б. Физическое насилие </a:t>
            </a:r>
            <a:r>
              <a:rPr lang="ru-RU" dirty="0" smtClean="0">
                <a:solidFill>
                  <a:srgbClr val="002060"/>
                </a:solidFill>
                <a:latin typeface="Times New Roman" pitchFamily="18" charset="0"/>
                <a:cs typeface="Times New Roman" pitchFamily="18" charset="0"/>
              </a:rPr>
              <a:t>- избиение, нанесение удара, подзатыльники, порча и отнимание вещей, воровство и  др.</a:t>
            </a:r>
          </a:p>
          <a:p>
            <a:pPr>
              <a:buNone/>
            </a:pPr>
            <a:endParaRPr lang="ru-RU" sz="700" dirty="0" smtClean="0">
              <a:solidFill>
                <a:srgbClr val="002060"/>
              </a:solidFill>
              <a:latin typeface="Times New Roman" pitchFamily="18" charset="0"/>
              <a:cs typeface="Times New Roman" pitchFamily="18" charset="0"/>
            </a:endParaRPr>
          </a:p>
          <a:p>
            <a:pPr>
              <a:buNone/>
            </a:pPr>
            <a:r>
              <a:rPr lang="ru-RU" sz="2400" dirty="0" smtClean="0">
                <a:solidFill>
                  <a:srgbClr val="002060"/>
                </a:solidFill>
                <a:latin typeface="Times New Roman" pitchFamily="18" charset="0"/>
                <a:cs typeface="Times New Roman" pitchFamily="18" charset="0"/>
              </a:rPr>
              <a:t>1 место — </a:t>
            </a:r>
            <a:r>
              <a:rPr lang="ru-RU" sz="2400" b="1" dirty="0" smtClean="0">
                <a:solidFill>
                  <a:srgbClr val="002060"/>
                </a:solidFill>
                <a:latin typeface="Times New Roman" pitchFamily="18" charset="0"/>
                <a:cs typeface="Times New Roman" pitchFamily="18" charset="0"/>
              </a:rPr>
              <a:t>СЛОВЕСНАЯ ТРАВЛЯ </a:t>
            </a:r>
          </a:p>
          <a:p>
            <a:pPr>
              <a:buNone/>
            </a:pPr>
            <a:r>
              <a:rPr lang="ru-RU" sz="2400" dirty="0" smtClean="0">
                <a:solidFill>
                  <a:srgbClr val="002060"/>
                </a:solidFill>
                <a:latin typeface="Times New Roman" pitchFamily="18" charset="0"/>
                <a:cs typeface="Times New Roman" pitchFamily="18" charset="0"/>
              </a:rPr>
              <a:t>2 место — </a:t>
            </a:r>
            <a:r>
              <a:rPr lang="ru-RU" sz="2400" b="1" dirty="0" smtClean="0">
                <a:solidFill>
                  <a:srgbClr val="002060"/>
                </a:solidFill>
                <a:latin typeface="Times New Roman" pitchFamily="18" charset="0"/>
                <a:cs typeface="Times New Roman" pitchFamily="18" charset="0"/>
              </a:rPr>
              <a:t>БОЙКОТ</a:t>
            </a:r>
          </a:p>
          <a:p>
            <a:pPr>
              <a:buNone/>
            </a:pPr>
            <a:r>
              <a:rPr lang="ru-RU" sz="2400" dirty="0" smtClean="0">
                <a:solidFill>
                  <a:srgbClr val="002060"/>
                </a:solidFill>
                <a:latin typeface="Times New Roman" pitchFamily="18" charset="0"/>
                <a:cs typeface="Times New Roman" pitchFamily="18" charset="0"/>
              </a:rPr>
              <a:t>3 место— </a:t>
            </a:r>
            <a:r>
              <a:rPr lang="ru-RU" sz="2400" b="1" dirty="0" smtClean="0">
                <a:solidFill>
                  <a:srgbClr val="002060"/>
                </a:solidFill>
                <a:latin typeface="Times New Roman" pitchFamily="18" charset="0"/>
                <a:cs typeface="Times New Roman" pitchFamily="18" charset="0"/>
              </a:rPr>
              <a:t>ФИЗИЧЕСКАЯ РАСПРАВА </a:t>
            </a:r>
          </a:p>
          <a:p>
            <a:pPr>
              <a:buNone/>
            </a:pPr>
            <a:r>
              <a:rPr lang="ru-RU" sz="2400" dirty="0" smtClean="0">
                <a:solidFill>
                  <a:srgbClr val="002060"/>
                </a:solidFill>
                <a:latin typeface="Times New Roman" pitchFamily="18" charset="0"/>
                <a:cs typeface="Times New Roman" pitchFamily="18" charset="0"/>
              </a:rPr>
              <a:t>4 место— </a:t>
            </a:r>
            <a:r>
              <a:rPr lang="ru-RU" sz="2400" b="1" dirty="0" smtClean="0">
                <a:solidFill>
                  <a:srgbClr val="002060"/>
                </a:solidFill>
                <a:latin typeface="Times New Roman" pitchFamily="18" charset="0"/>
                <a:cs typeface="Times New Roman" pitchFamily="18" charset="0"/>
              </a:rPr>
              <a:t>РАСПРОСТРАНЕНИЕ СЛУХОВ И СПЛЕТЕН</a:t>
            </a:r>
          </a:p>
          <a:p>
            <a:pPr>
              <a:buNone/>
            </a:pPr>
            <a:r>
              <a:rPr lang="ru-RU" sz="2400" dirty="0" smtClean="0">
                <a:solidFill>
                  <a:srgbClr val="002060"/>
                </a:solidFill>
                <a:latin typeface="Times New Roman" pitchFamily="18" charset="0"/>
                <a:cs typeface="Times New Roman" pitchFamily="18" charset="0"/>
              </a:rPr>
              <a:t>5 место— </a:t>
            </a:r>
            <a:r>
              <a:rPr lang="ru-RU" sz="2400" b="1" dirty="0" smtClean="0">
                <a:solidFill>
                  <a:srgbClr val="002060"/>
                </a:solidFill>
                <a:latin typeface="Times New Roman" pitchFamily="18" charset="0"/>
                <a:cs typeface="Times New Roman" pitchFamily="18" charset="0"/>
              </a:rPr>
              <a:t>ВОРОВСТВО</a:t>
            </a:r>
            <a:endParaRPr lang="ru-RU" sz="2400" b="1" dirty="0">
              <a:solidFill>
                <a:srgbClr val="002060"/>
              </a:solidFill>
              <a:latin typeface="Times New Roman" pitchFamily="18" charset="0"/>
              <a:cs typeface="Times New Roman" pitchFamily="18" charset="0"/>
            </a:endParaRPr>
          </a:p>
        </p:txBody>
      </p:sp>
      <p:pic>
        <p:nvPicPr>
          <p:cNvPr id="4098" name="Picture 2" descr="C:\Users\oem\Desktop\Новая папка\-page!iqu.jpg"/>
          <p:cNvPicPr>
            <a:picLocks noChangeAspect="1" noChangeArrowheads="1"/>
          </p:cNvPicPr>
          <p:nvPr/>
        </p:nvPicPr>
        <p:blipFill>
          <a:blip r:embed="rId2"/>
          <a:srcRect/>
          <a:stretch>
            <a:fillRect/>
          </a:stretch>
        </p:blipFill>
        <p:spPr bwMode="auto">
          <a:xfrm>
            <a:off x="4929190" y="4357694"/>
            <a:ext cx="3990977" cy="227532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em\Desktop\Новая папка\unnamed.jpg"/>
          <p:cNvPicPr>
            <a:picLocks noGrp="1" noChangeAspect="1" noChangeArrowheads="1"/>
          </p:cNvPicPr>
          <p:nvPr>
            <p:ph sz="quarter" idx="13"/>
          </p:nvPr>
        </p:nvPicPr>
        <p:blipFill>
          <a:blip r:embed="rId2"/>
          <a:srcRect/>
          <a:stretch>
            <a:fillRect/>
          </a:stretch>
        </p:blipFill>
        <p:spPr bwMode="auto">
          <a:xfrm>
            <a:off x="214283" y="214290"/>
            <a:ext cx="4812666" cy="3214710"/>
          </a:xfrm>
          <a:prstGeom prst="rect">
            <a:avLst/>
          </a:prstGeom>
          <a:noFill/>
        </p:spPr>
      </p:pic>
      <p:pic>
        <p:nvPicPr>
          <p:cNvPr id="5" name="Picture 4" descr="C:\Users\oem\Desktop\Новая папка\images (4).jpg"/>
          <p:cNvPicPr>
            <a:picLocks noChangeAspect="1" noChangeArrowheads="1"/>
          </p:cNvPicPr>
          <p:nvPr/>
        </p:nvPicPr>
        <p:blipFill>
          <a:blip r:embed="rId3"/>
          <a:srcRect/>
          <a:stretch>
            <a:fillRect/>
          </a:stretch>
        </p:blipFill>
        <p:spPr bwMode="auto">
          <a:xfrm>
            <a:off x="3850272" y="3571876"/>
            <a:ext cx="5055362" cy="307183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0" y="764704"/>
            <a:ext cx="4644008" cy="5664692"/>
          </a:xfrm>
        </p:spPr>
        <p:txBody>
          <a:bodyPr>
            <a:noAutofit/>
          </a:bodyPr>
          <a:lstStyle/>
          <a:p>
            <a:r>
              <a:rPr lang="ru-RU" sz="2000" b="1" u="sng" dirty="0" smtClean="0">
                <a:solidFill>
                  <a:srgbClr val="002060"/>
                </a:solidFill>
                <a:latin typeface="Times New Roman" pitchFamily="18" charset="0"/>
                <a:cs typeface="Times New Roman" pitchFamily="18" charset="0"/>
              </a:rPr>
              <a:t>Активное участие </a:t>
            </a:r>
            <a:r>
              <a:rPr lang="ru-RU" sz="2000" dirty="0" smtClean="0">
                <a:solidFill>
                  <a:srgbClr val="002060"/>
                </a:solidFill>
                <a:latin typeface="Times New Roman" pitchFamily="18" charset="0"/>
                <a:cs typeface="Times New Roman" pitchFamily="18" charset="0"/>
              </a:rPr>
              <a:t>в </a:t>
            </a:r>
            <a:r>
              <a:rPr lang="ru-RU" sz="2000" dirty="0" err="1" smtClean="0">
                <a:solidFill>
                  <a:srgbClr val="002060"/>
                </a:solidFill>
                <a:latin typeface="Times New Roman" pitchFamily="18" charset="0"/>
                <a:cs typeface="Times New Roman" pitchFamily="18" charset="0"/>
              </a:rPr>
              <a:t>буллинге</a:t>
            </a:r>
            <a:r>
              <a:rPr lang="ru-RU" sz="2000" dirty="0" smtClean="0">
                <a:solidFill>
                  <a:srgbClr val="002060"/>
                </a:solidFill>
                <a:latin typeface="Times New Roman" pitchFamily="18" charset="0"/>
                <a:cs typeface="Times New Roman" pitchFamily="18" charset="0"/>
              </a:rPr>
              <a:t> всегда принимают три группы детей: жертва, агрессор и наблюдатели, защитники. </a:t>
            </a:r>
          </a:p>
          <a:p>
            <a:endParaRPr lang="ru-RU" sz="2000" dirty="0" smtClean="0">
              <a:solidFill>
                <a:srgbClr val="002060"/>
              </a:solidFill>
              <a:latin typeface="Times New Roman" pitchFamily="18" charset="0"/>
              <a:cs typeface="Times New Roman" pitchFamily="18" charset="0"/>
            </a:endParaRPr>
          </a:p>
          <a:p>
            <a:r>
              <a:rPr lang="ru-RU" sz="2000" dirty="0" smtClean="0">
                <a:solidFill>
                  <a:srgbClr val="002060"/>
                </a:solidFill>
                <a:latin typeface="Times New Roman" pitchFamily="18" charset="0"/>
                <a:cs typeface="Times New Roman" pitchFamily="18" charset="0"/>
              </a:rPr>
              <a:t>Травля начинается одним человеком, обычно он лидер в классе, успешный в учебе или же, наоборот, агрессивный неуч.</a:t>
            </a:r>
          </a:p>
          <a:p>
            <a:endParaRPr lang="ru-RU" sz="2000" dirty="0" smtClean="0">
              <a:solidFill>
                <a:srgbClr val="002060"/>
              </a:solidFill>
              <a:latin typeface="Times New Roman" pitchFamily="18" charset="0"/>
              <a:cs typeface="Times New Roman" pitchFamily="18" charset="0"/>
            </a:endParaRPr>
          </a:p>
          <a:p>
            <a:r>
              <a:rPr lang="ru-RU" sz="2000" dirty="0" smtClean="0">
                <a:solidFill>
                  <a:srgbClr val="002060"/>
                </a:solidFill>
                <a:latin typeface="Times New Roman" pitchFamily="18" charset="0"/>
                <a:cs typeface="Times New Roman" pitchFamily="18" charset="0"/>
              </a:rPr>
              <a:t> </a:t>
            </a:r>
            <a:r>
              <a:rPr lang="ru-RU" sz="2000" b="1" u="sng" dirty="0" smtClean="0">
                <a:solidFill>
                  <a:srgbClr val="002060"/>
                </a:solidFill>
                <a:latin typeface="Times New Roman" pitchFamily="18" charset="0"/>
                <a:cs typeface="Times New Roman" pitchFamily="18" charset="0"/>
              </a:rPr>
              <a:t>Наблюдатели</a:t>
            </a:r>
            <a:r>
              <a:rPr lang="ru-RU" sz="2000" dirty="0" smtClean="0">
                <a:solidFill>
                  <a:srgbClr val="002060"/>
                </a:solidFill>
                <a:latin typeface="Times New Roman" pitchFamily="18" charset="0"/>
                <a:cs typeface="Times New Roman" pitchFamily="18" charset="0"/>
              </a:rPr>
              <a:t>, как правило, не испытывают удовольствия от </a:t>
            </a:r>
            <a:r>
              <a:rPr lang="ru-RU" sz="2000" dirty="0" err="1" smtClean="0">
                <a:solidFill>
                  <a:srgbClr val="002060"/>
                </a:solidFill>
                <a:latin typeface="Times New Roman" pitchFamily="18" charset="0"/>
                <a:cs typeface="Times New Roman" pitchFamily="18" charset="0"/>
              </a:rPr>
              <a:t>буллинга</a:t>
            </a:r>
            <a:r>
              <a:rPr lang="ru-RU" sz="2000" dirty="0" smtClean="0">
                <a:solidFill>
                  <a:srgbClr val="002060"/>
                </a:solidFill>
                <a:latin typeface="Times New Roman" pitchFamily="18" charset="0"/>
                <a:cs typeface="Times New Roman" pitchFamily="18" charset="0"/>
              </a:rPr>
              <a:t>, но вынуждены или включаться, или молчать из страха, что сами окажутся в роли жертвы. </a:t>
            </a:r>
          </a:p>
          <a:p>
            <a:endParaRPr lang="ru-RU" sz="2000" dirty="0" smtClean="0">
              <a:solidFill>
                <a:srgbClr val="002060"/>
              </a:solidFill>
              <a:latin typeface="Times New Roman" pitchFamily="18" charset="0"/>
              <a:cs typeface="Times New Roman" pitchFamily="18" charset="0"/>
            </a:endParaRPr>
          </a:p>
          <a:p>
            <a:r>
              <a:rPr lang="ru-RU" sz="2000" b="1" u="sng" dirty="0" smtClean="0">
                <a:solidFill>
                  <a:srgbClr val="002060"/>
                </a:solidFill>
                <a:latin typeface="Times New Roman" pitchFamily="18" charset="0"/>
                <a:cs typeface="Times New Roman" pitchFamily="18" charset="0"/>
              </a:rPr>
              <a:t>Защитники </a:t>
            </a:r>
            <a:r>
              <a:rPr lang="ru-RU" sz="2000" dirty="0" smtClean="0">
                <a:solidFill>
                  <a:srgbClr val="002060"/>
                </a:solidFill>
                <a:latin typeface="Times New Roman" pitchFamily="18" charset="0"/>
                <a:cs typeface="Times New Roman" pitchFamily="18" charset="0"/>
              </a:rPr>
              <a:t>- это более смелые дети, встают на защиту жертвы.</a:t>
            </a:r>
            <a:endParaRPr lang="ru-RU" sz="2000" dirty="0">
              <a:solidFill>
                <a:srgbClr val="002060"/>
              </a:solidFill>
              <a:latin typeface="Times New Roman" pitchFamily="18" charset="0"/>
              <a:cs typeface="Times New Roman" pitchFamily="18" charset="0"/>
            </a:endParaRPr>
          </a:p>
        </p:txBody>
      </p:sp>
      <p:sp>
        <p:nvSpPr>
          <p:cNvPr id="7" name="Содержимое 6"/>
          <p:cNvSpPr>
            <a:spLocks noGrp="1"/>
          </p:cNvSpPr>
          <p:nvPr>
            <p:ph sz="quarter" idx="4"/>
          </p:nvPr>
        </p:nvSpPr>
        <p:spPr>
          <a:xfrm>
            <a:off x="5652120" y="836712"/>
            <a:ext cx="3491880" cy="4003567"/>
          </a:xfrm>
        </p:spPr>
        <p:txBody>
          <a:bodyPr>
            <a:normAutofit/>
          </a:bodyPr>
          <a:lstStyle/>
          <a:p>
            <a:pPr>
              <a:buNone/>
            </a:pPr>
            <a:r>
              <a:rPr lang="ru-RU" b="1" u="sng" dirty="0" smtClean="0">
                <a:solidFill>
                  <a:srgbClr val="002060"/>
                </a:solidFill>
                <a:latin typeface="Times New Roman" panose="02020603050405020304" pitchFamily="18" charset="0"/>
                <a:cs typeface="Times New Roman" panose="02020603050405020304" pitchFamily="18" charset="0"/>
              </a:rPr>
              <a:t>Косвенные участники </a:t>
            </a:r>
            <a:r>
              <a:rPr lang="ru-RU" b="1" u="sng" dirty="0" err="1" smtClean="0">
                <a:solidFill>
                  <a:srgbClr val="002060"/>
                </a:solidFill>
                <a:latin typeface="Times New Roman" panose="02020603050405020304" pitchFamily="18" charset="0"/>
                <a:cs typeface="Times New Roman" panose="02020603050405020304" pitchFamily="18" charset="0"/>
              </a:rPr>
              <a:t>буллинга</a:t>
            </a:r>
            <a:endParaRPr lang="ru-RU" b="1" u="sng" dirty="0" smtClean="0">
              <a:solidFill>
                <a:srgbClr val="002060"/>
              </a:solidFill>
              <a:latin typeface="Times New Roman" panose="02020603050405020304" pitchFamily="18" charset="0"/>
              <a:cs typeface="Times New Roman" panose="02020603050405020304" pitchFamily="18" charset="0"/>
            </a:endParaRPr>
          </a:p>
          <a:p>
            <a:pPr>
              <a:buNone/>
            </a:pPr>
            <a:endParaRPr lang="ru-RU" b="1" u="sng" dirty="0" smtClean="0">
              <a:solidFill>
                <a:srgbClr val="002060"/>
              </a:solidFill>
              <a:latin typeface="Times New Roman" panose="02020603050405020304" pitchFamily="18" charset="0"/>
              <a:cs typeface="Times New Roman" panose="02020603050405020304" pitchFamily="18" charset="0"/>
            </a:endParaRPr>
          </a:p>
          <a:p>
            <a:r>
              <a:rPr lang="ru-RU" dirty="0" smtClean="0">
                <a:solidFill>
                  <a:srgbClr val="002060"/>
                </a:solidFill>
                <a:latin typeface="Times New Roman" panose="02020603050405020304" pitchFamily="18" charset="0"/>
                <a:cs typeface="Times New Roman" panose="02020603050405020304" pitchFamily="18" charset="0"/>
              </a:rPr>
              <a:t>Родители. </a:t>
            </a:r>
          </a:p>
          <a:p>
            <a:r>
              <a:rPr lang="ru-RU" dirty="0" smtClean="0">
                <a:solidFill>
                  <a:srgbClr val="002060"/>
                </a:solidFill>
                <a:latin typeface="Times New Roman" panose="02020603050405020304" pitchFamily="18" charset="0"/>
                <a:cs typeface="Times New Roman" panose="02020603050405020304" pitchFamily="18" charset="0"/>
              </a:rPr>
              <a:t>Опекуны. </a:t>
            </a:r>
          </a:p>
          <a:p>
            <a:r>
              <a:rPr lang="ru-RU" dirty="0" smtClean="0">
                <a:solidFill>
                  <a:srgbClr val="002060"/>
                </a:solidFill>
                <a:latin typeface="Times New Roman" panose="02020603050405020304" pitchFamily="18" charset="0"/>
                <a:cs typeface="Times New Roman" panose="02020603050405020304" pitchFamily="18" charset="0"/>
              </a:rPr>
              <a:t>Учителя. </a:t>
            </a:r>
          </a:p>
          <a:p>
            <a:r>
              <a:rPr lang="ru-RU" dirty="0" smtClean="0">
                <a:solidFill>
                  <a:srgbClr val="002060"/>
                </a:solidFill>
                <a:latin typeface="Times New Roman" panose="02020603050405020304" pitchFamily="18" charset="0"/>
                <a:cs typeface="Times New Roman" panose="02020603050405020304" pitchFamily="18" charset="0"/>
              </a:rPr>
              <a:t>Воспитатели. </a:t>
            </a:r>
          </a:p>
          <a:p>
            <a:r>
              <a:rPr lang="ru-RU" dirty="0" smtClean="0">
                <a:solidFill>
                  <a:srgbClr val="002060"/>
                </a:solidFill>
                <a:latin typeface="Times New Roman" panose="02020603050405020304" pitchFamily="18" charset="0"/>
                <a:cs typeface="Times New Roman" panose="02020603050405020304" pitchFamily="18" charset="0"/>
              </a:rPr>
              <a:t>СМИ</a:t>
            </a:r>
          </a:p>
          <a:p>
            <a:endParaRPr lang="ru-RU" dirty="0"/>
          </a:p>
        </p:txBody>
      </p:sp>
      <p:sp>
        <p:nvSpPr>
          <p:cNvPr id="2" name="Заголовок 1"/>
          <p:cNvSpPr>
            <a:spLocks noGrp="1"/>
          </p:cNvSpPr>
          <p:nvPr>
            <p:ph type="title"/>
          </p:nvPr>
        </p:nvSpPr>
        <p:spPr>
          <a:xfrm>
            <a:off x="457200" y="0"/>
            <a:ext cx="8229600" cy="836712"/>
          </a:xfrm>
        </p:spPr>
        <p:txBody>
          <a:bodyPr>
            <a:normAutofit fontScale="90000"/>
          </a:bodyPr>
          <a:lstStyle/>
          <a:p>
            <a:r>
              <a:rPr lang="ru-RU" b="1" dirty="0" smtClean="0">
                <a:solidFill>
                  <a:schemeClr val="tx2"/>
                </a:solidFill>
                <a:latin typeface="Times New Roman" pitchFamily="18" charset="0"/>
                <a:cs typeface="Times New Roman" pitchFamily="18" charset="0"/>
              </a:rPr>
              <a:t>Распределение ролей в </a:t>
            </a:r>
            <a:r>
              <a:rPr lang="ru-RU" b="1" dirty="0" err="1" smtClean="0">
                <a:solidFill>
                  <a:schemeClr val="tx2"/>
                </a:solidFill>
                <a:latin typeface="Times New Roman" pitchFamily="18" charset="0"/>
                <a:cs typeface="Times New Roman" pitchFamily="18" charset="0"/>
              </a:rPr>
              <a:t>буллинге</a:t>
            </a:r>
            <a:endParaRPr lang="ru-RU" b="1"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0"/>
            <a:ext cx="8229600" cy="980728"/>
          </a:xfrm>
        </p:spPr>
        <p:txBody>
          <a:bodyPr>
            <a:normAutofit/>
          </a:bodyPr>
          <a:lstStyle/>
          <a:p>
            <a:r>
              <a:rPr lang="ru-RU" sz="4000" b="1" dirty="0">
                <a:solidFill>
                  <a:schemeClr val="tx2"/>
                </a:solidFill>
                <a:latin typeface="Times New Roman" panose="02020603050405020304" pitchFamily="18" charset="0"/>
                <a:ea typeface="+mn-ea"/>
                <a:cs typeface="Times New Roman" panose="02020603050405020304" pitchFamily="18" charset="0"/>
              </a:rPr>
              <a:t>Признаки ребенка агрессора</a:t>
            </a:r>
            <a:endParaRPr lang="ru-RU" sz="6000" b="1" dirty="0">
              <a:solidFill>
                <a:schemeClr val="tx2"/>
              </a:solidFill>
              <a:latin typeface="Times New Roman" panose="02020603050405020304" pitchFamily="18" charset="0"/>
              <a:cs typeface="Times New Roman" panose="02020603050405020304" pitchFamily="18" charset="0"/>
            </a:endParaRPr>
          </a:p>
        </p:txBody>
      </p:sp>
      <p:sp>
        <p:nvSpPr>
          <p:cNvPr id="8" name="Объект 7"/>
          <p:cNvSpPr>
            <a:spLocks noGrp="1"/>
          </p:cNvSpPr>
          <p:nvPr>
            <p:ph sz="quarter" idx="13"/>
          </p:nvPr>
        </p:nvSpPr>
        <p:spPr>
          <a:xfrm>
            <a:off x="457200" y="1052736"/>
            <a:ext cx="8229600" cy="5472608"/>
          </a:xfrm>
        </p:spPr>
        <p:txBody>
          <a:bodyPr>
            <a:normAutofit/>
          </a:bodyPr>
          <a:lstStyle/>
          <a:p>
            <a:r>
              <a:rPr lang="ru-RU" b="1" dirty="0" smtClean="0">
                <a:solidFill>
                  <a:srgbClr val="002060"/>
                </a:solidFill>
                <a:latin typeface="Times New Roman" panose="02020603050405020304" pitchFamily="18" charset="0"/>
                <a:cs typeface="Times New Roman" panose="02020603050405020304" pitchFamily="18" charset="0"/>
              </a:rPr>
              <a:t>неумение </a:t>
            </a:r>
            <a:r>
              <a:rPr lang="ru-RU" b="1" dirty="0">
                <a:solidFill>
                  <a:srgbClr val="002060"/>
                </a:solidFill>
                <a:latin typeface="Times New Roman" panose="02020603050405020304" pitchFamily="18" charset="0"/>
                <a:cs typeface="Times New Roman" panose="02020603050405020304" pitchFamily="18" charset="0"/>
              </a:rPr>
              <a:t>решать конфликтные ситуации </a:t>
            </a:r>
            <a:r>
              <a:rPr lang="ru-RU" dirty="0">
                <a:solidFill>
                  <a:srgbClr val="002060"/>
                </a:solidFill>
                <a:latin typeface="Times New Roman" panose="02020603050405020304" pitchFamily="18" charset="0"/>
                <a:cs typeface="Times New Roman" panose="02020603050405020304" pitchFamily="18" charset="0"/>
              </a:rPr>
              <a:t>и при этом постоянное в них </a:t>
            </a:r>
            <a:r>
              <a:rPr lang="ru-RU" dirty="0" smtClean="0">
                <a:solidFill>
                  <a:srgbClr val="002060"/>
                </a:solidFill>
                <a:latin typeface="Times New Roman" panose="02020603050405020304" pitchFamily="18" charset="0"/>
                <a:cs typeface="Times New Roman" panose="02020603050405020304" pitchFamily="18" charset="0"/>
              </a:rPr>
              <a:t>попадание </a:t>
            </a:r>
          </a:p>
          <a:p>
            <a:r>
              <a:rPr lang="ru-RU" b="1" dirty="0" smtClean="0">
                <a:solidFill>
                  <a:srgbClr val="002060"/>
                </a:solidFill>
                <a:latin typeface="Times New Roman" panose="02020603050405020304" pitchFamily="18" charset="0"/>
                <a:cs typeface="Times New Roman" panose="02020603050405020304" pitchFamily="18" charset="0"/>
              </a:rPr>
              <a:t>обидчивость</a:t>
            </a:r>
            <a:r>
              <a:rPr lang="ru-RU" dirty="0">
                <a:solidFill>
                  <a:srgbClr val="002060"/>
                </a:solidFill>
                <a:latin typeface="Times New Roman" panose="02020603050405020304" pitchFamily="18" charset="0"/>
                <a:cs typeface="Times New Roman" panose="02020603050405020304" pitchFamily="18" charset="0"/>
              </a:rPr>
              <a:t>, причем обиды сохраняются на долгое </a:t>
            </a:r>
            <a:r>
              <a:rPr lang="ru-RU" dirty="0" smtClean="0">
                <a:solidFill>
                  <a:srgbClr val="002060"/>
                </a:solidFill>
                <a:latin typeface="Times New Roman" panose="02020603050405020304" pitchFamily="18" charset="0"/>
                <a:cs typeface="Times New Roman" panose="02020603050405020304" pitchFamily="18" charset="0"/>
              </a:rPr>
              <a:t>время</a:t>
            </a:r>
          </a:p>
          <a:p>
            <a:r>
              <a:rPr lang="ru-RU" b="1" dirty="0" smtClean="0">
                <a:solidFill>
                  <a:srgbClr val="002060"/>
                </a:solidFill>
                <a:latin typeface="Times New Roman" panose="02020603050405020304" pitchFamily="18" charset="0"/>
                <a:cs typeface="Times New Roman" panose="02020603050405020304" pitchFamily="18" charset="0"/>
              </a:rPr>
              <a:t>проявление </a:t>
            </a:r>
            <a:r>
              <a:rPr lang="ru-RU" b="1" dirty="0">
                <a:solidFill>
                  <a:srgbClr val="002060"/>
                </a:solidFill>
                <a:latin typeface="Times New Roman" panose="02020603050405020304" pitchFamily="18" charset="0"/>
                <a:cs typeface="Times New Roman" panose="02020603050405020304" pitchFamily="18" charset="0"/>
              </a:rPr>
              <a:t>жестокости </a:t>
            </a:r>
            <a:r>
              <a:rPr lang="ru-RU" dirty="0">
                <a:solidFill>
                  <a:srgbClr val="002060"/>
                </a:solidFill>
                <a:latin typeface="Times New Roman" panose="02020603050405020304" pitchFamily="18" charset="0"/>
                <a:cs typeface="Times New Roman" panose="02020603050405020304" pitchFamily="18" charset="0"/>
              </a:rPr>
              <a:t>в отношении более слабых, </a:t>
            </a:r>
            <a:r>
              <a:rPr lang="ru-RU" dirty="0" smtClean="0">
                <a:solidFill>
                  <a:srgbClr val="002060"/>
                </a:solidFill>
                <a:latin typeface="Times New Roman" panose="02020603050405020304" pitchFamily="18" charset="0"/>
                <a:cs typeface="Times New Roman" panose="02020603050405020304" pitchFamily="18" charset="0"/>
              </a:rPr>
              <a:t>беззащитных</a:t>
            </a:r>
          </a:p>
          <a:p>
            <a:r>
              <a:rPr lang="ru-RU" dirty="0" smtClean="0">
                <a:solidFill>
                  <a:srgbClr val="002060"/>
                </a:solidFill>
                <a:latin typeface="Times New Roman" panose="02020603050405020304" pitchFamily="18" charset="0"/>
                <a:cs typeface="Times New Roman" panose="02020603050405020304" pitchFamily="18" charset="0"/>
              </a:rPr>
              <a:t>постоянное </a:t>
            </a:r>
            <a:r>
              <a:rPr lang="ru-RU" b="1" dirty="0">
                <a:solidFill>
                  <a:srgbClr val="002060"/>
                </a:solidFill>
                <a:latin typeface="Times New Roman" panose="02020603050405020304" pitchFamily="18" charset="0"/>
                <a:cs typeface="Times New Roman" panose="02020603050405020304" pitchFamily="18" charset="0"/>
              </a:rPr>
              <a:t>стремление доминировать </a:t>
            </a:r>
            <a:r>
              <a:rPr lang="ru-RU" dirty="0">
                <a:solidFill>
                  <a:srgbClr val="002060"/>
                </a:solidFill>
                <a:latin typeface="Times New Roman" panose="02020603050405020304" pitchFamily="18" charset="0"/>
                <a:cs typeface="Times New Roman" panose="02020603050405020304" pitchFamily="18" charset="0"/>
              </a:rPr>
              <a:t>среди </a:t>
            </a:r>
            <a:r>
              <a:rPr lang="ru-RU" dirty="0" smtClean="0">
                <a:solidFill>
                  <a:srgbClr val="002060"/>
                </a:solidFill>
                <a:latin typeface="Times New Roman" panose="02020603050405020304" pitchFamily="18" charset="0"/>
                <a:cs typeface="Times New Roman" panose="02020603050405020304" pitchFamily="18" charset="0"/>
              </a:rPr>
              <a:t>сверстников</a:t>
            </a:r>
          </a:p>
          <a:p>
            <a:r>
              <a:rPr lang="ru-RU" b="1" dirty="0" smtClean="0">
                <a:solidFill>
                  <a:srgbClr val="002060"/>
                </a:solidFill>
                <a:latin typeface="Times New Roman" panose="02020603050405020304" pitchFamily="18" charset="0"/>
                <a:cs typeface="Times New Roman" panose="02020603050405020304" pitchFamily="18" charset="0"/>
              </a:rPr>
              <a:t>трудности </a:t>
            </a:r>
            <a:r>
              <a:rPr lang="ru-RU" b="1" dirty="0">
                <a:solidFill>
                  <a:srgbClr val="002060"/>
                </a:solidFill>
                <a:latin typeface="Times New Roman" panose="02020603050405020304" pitchFamily="18" charset="0"/>
                <a:cs typeface="Times New Roman" panose="02020603050405020304" pitchFamily="18" charset="0"/>
              </a:rPr>
              <a:t>в самоконтроле</a:t>
            </a:r>
            <a:r>
              <a:rPr lang="ru-RU" dirty="0">
                <a:solidFill>
                  <a:srgbClr val="002060"/>
                </a:solidFill>
                <a:latin typeface="Times New Roman" panose="02020603050405020304" pitchFamily="18" charset="0"/>
                <a:cs typeface="Times New Roman" panose="02020603050405020304" pitchFamily="18" charset="0"/>
              </a:rPr>
              <a:t>, не может заставить себя выполнять задания, склонность к истерикам</a:t>
            </a:r>
          </a:p>
        </p:txBody>
      </p:sp>
    </p:spTree>
    <p:extLst>
      <p:ext uri="{BB962C8B-B14F-4D97-AF65-F5344CB8AC3E}">
        <p14:creationId xmlns:p14="http://schemas.microsoft.com/office/powerpoint/2010/main" val="2230771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lstStyle/>
          <a:p>
            <a:r>
              <a:rPr lang="ru-RU" b="1" dirty="0" smtClean="0">
                <a:solidFill>
                  <a:schemeClr val="tx2"/>
                </a:solidFill>
                <a:latin typeface="Times New Roman" pitchFamily="18" charset="0"/>
                <a:cs typeface="Times New Roman" pitchFamily="18" charset="0"/>
              </a:rPr>
              <a:t>Возможные последствия:</a:t>
            </a:r>
            <a:endParaRPr lang="ru-RU" b="1" dirty="0">
              <a:solidFill>
                <a:schemeClr val="tx2"/>
              </a:solidFill>
              <a:latin typeface="Times New Roman" pitchFamily="18" charset="0"/>
              <a:cs typeface="Times New Roman" pitchFamily="18" charset="0"/>
            </a:endParaRPr>
          </a:p>
        </p:txBody>
      </p:sp>
      <p:sp>
        <p:nvSpPr>
          <p:cNvPr id="3" name="Объект 2"/>
          <p:cNvSpPr>
            <a:spLocks noGrp="1"/>
          </p:cNvSpPr>
          <p:nvPr>
            <p:ph sz="quarter" idx="13"/>
          </p:nvPr>
        </p:nvSpPr>
        <p:spPr>
          <a:xfrm>
            <a:off x="457200" y="928670"/>
            <a:ext cx="8229600" cy="5715040"/>
          </a:xfrm>
        </p:spPr>
        <p:txBody>
          <a:bodyPr>
            <a:noAutofit/>
          </a:bodyPr>
          <a:lstStyle/>
          <a:p>
            <a:r>
              <a:rPr lang="ru-RU" i="1" u="sng" dirty="0" smtClean="0">
                <a:solidFill>
                  <a:srgbClr val="002060"/>
                </a:solidFill>
                <a:latin typeface="Times New Roman" pitchFamily="18" charset="0"/>
                <a:cs typeface="Times New Roman" pitchFamily="18" charset="0"/>
              </a:rPr>
              <a:t>Расстройства психики</a:t>
            </a:r>
            <a:r>
              <a:rPr lang="ru-RU" dirty="0" smtClean="0">
                <a:solidFill>
                  <a:srgbClr val="002060"/>
                </a:solidFill>
                <a:latin typeface="Times New Roman" pitchFamily="18" charset="0"/>
                <a:cs typeface="Times New Roman" pitchFamily="18" charset="0"/>
              </a:rPr>
              <a:t>, </a:t>
            </a:r>
            <a:r>
              <a:rPr lang="ru-RU" dirty="0" err="1" smtClean="0">
                <a:solidFill>
                  <a:srgbClr val="002060"/>
                </a:solidFill>
                <a:latin typeface="Times New Roman" pitchFamily="18" charset="0"/>
                <a:cs typeface="Times New Roman" pitchFamily="18" charset="0"/>
              </a:rPr>
              <a:t>ассоциальное</a:t>
            </a:r>
            <a:r>
              <a:rPr lang="ru-RU" dirty="0" smtClean="0">
                <a:solidFill>
                  <a:srgbClr val="002060"/>
                </a:solidFill>
                <a:latin typeface="Times New Roman" pitchFamily="18" charset="0"/>
                <a:cs typeface="Times New Roman" pitchFamily="18" charset="0"/>
              </a:rPr>
              <a:t> поведение, тревожные расстройства. Даже единичный случай </a:t>
            </a:r>
            <a:r>
              <a:rPr lang="ru-RU" dirty="0" err="1" smtClean="0">
                <a:solidFill>
                  <a:srgbClr val="002060"/>
                </a:solidFill>
                <a:latin typeface="Times New Roman" pitchFamily="18" charset="0"/>
                <a:cs typeface="Times New Roman" pitchFamily="18" charset="0"/>
              </a:rPr>
              <a:t>буллинга</a:t>
            </a:r>
            <a:r>
              <a:rPr lang="ru-RU" dirty="0" smtClean="0">
                <a:solidFill>
                  <a:srgbClr val="002060"/>
                </a:solidFill>
                <a:latin typeface="Times New Roman" pitchFamily="18" charset="0"/>
                <a:cs typeface="Times New Roman" pitchFamily="18" charset="0"/>
              </a:rPr>
              <a:t> оставляет глубокий эмоциональный шрам. </a:t>
            </a:r>
          </a:p>
          <a:p>
            <a:endParaRPr lang="ru-RU" i="1" u="sng" dirty="0" smtClean="0">
              <a:solidFill>
                <a:srgbClr val="002060"/>
              </a:solidFill>
              <a:latin typeface="Times New Roman" pitchFamily="18" charset="0"/>
              <a:cs typeface="Times New Roman" pitchFamily="18" charset="0"/>
            </a:endParaRPr>
          </a:p>
          <a:p>
            <a:r>
              <a:rPr lang="ru-RU" i="1" u="sng" dirty="0" smtClean="0">
                <a:solidFill>
                  <a:srgbClr val="002060"/>
                </a:solidFill>
                <a:latin typeface="Times New Roman" pitchFamily="18" charset="0"/>
                <a:cs typeface="Times New Roman" pitchFamily="18" charset="0"/>
              </a:rPr>
              <a:t>Сложности во взаимоотношениях </a:t>
            </a:r>
            <a:r>
              <a:rPr lang="ru-RU" dirty="0" smtClean="0">
                <a:solidFill>
                  <a:srgbClr val="002060"/>
                </a:solidFill>
                <a:latin typeface="Times New Roman" pitchFamily="18" charset="0"/>
                <a:cs typeface="Times New Roman" pitchFamily="18" charset="0"/>
              </a:rPr>
              <a:t>- социальная изоляция. </a:t>
            </a:r>
          </a:p>
          <a:p>
            <a:endParaRPr lang="ru-RU" dirty="0" smtClean="0">
              <a:solidFill>
                <a:srgbClr val="002060"/>
              </a:solidFill>
              <a:latin typeface="Times New Roman" pitchFamily="18" charset="0"/>
              <a:cs typeface="Times New Roman" pitchFamily="18" charset="0"/>
            </a:endParaRPr>
          </a:p>
          <a:p>
            <a:r>
              <a:rPr lang="ru-RU" i="1" u="sng" dirty="0" smtClean="0">
                <a:solidFill>
                  <a:srgbClr val="002060"/>
                </a:solidFill>
                <a:latin typeface="Times New Roman" pitchFamily="18" charset="0"/>
                <a:cs typeface="Times New Roman" pitchFamily="18" charset="0"/>
              </a:rPr>
              <a:t>Болезни, </a:t>
            </a:r>
            <a:r>
              <a:rPr lang="ru-RU" i="1" u="sng" dirty="0" err="1" smtClean="0">
                <a:solidFill>
                  <a:srgbClr val="002060"/>
                </a:solidFill>
                <a:latin typeface="Times New Roman" pitchFamily="18" charset="0"/>
                <a:cs typeface="Times New Roman" pitchFamily="18" charset="0"/>
              </a:rPr>
              <a:t>психосоматика</a:t>
            </a:r>
            <a:r>
              <a:rPr lang="ru-RU" dirty="0" smtClean="0">
                <a:solidFill>
                  <a:srgbClr val="002060"/>
                </a:solidFill>
                <a:latin typeface="Times New Roman" pitchFamily="18" charset="0"/>
                <a:cs typeface="Times New Roman" pitchFamily="18" charset="0"/>
              </a:rPr>
              <a:t>. Результатом </a:t>
            </a:r>
            <a:r>
              <a:rPr lang="ru-RU" dirty="0" err="1" smtClean="0">
                <a:solidFill>
                  <a:srgbClr val="002060"/>
                </a:solidFill>
                <a:latin typeface="Times New Roman" pitchFamily="18" charset="0"/>
                <a:cs typeface="Times New Roman" pitchFamily="18" charset="0"/>
              </a:rPr>
              <a:t>буллинга</a:t>
            </a:r>
            <a:r>
              <a:rPr lang="ru-RU" dirty="0" smtClean="0">
                <a:solidFill>
                  <a:srgbClr val="002060"/>
                </a:solidFill>
                <a:latin typeface="Times New Roman" pitchFamily="18" charset="0"/>
                <a:cs typeface="Times New Roman" pitchFamily="18" charset="0"/>
              </a:rPr>
              <a:t> очень часто бывают физические недомогания. </a:t>
            </a:r>
            <a:endParaRPr lang="ru-RU"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416018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57200" y="214290"/>
            <a:ext cx="8401080" cy="6215106"/>
          </a:xfrm>
        </p:spPr>
        <p:txBody>
          <a:bodyPr>
            <a:normAutofit/>
          </a:bodyPr>
          <a:lstStyle/>
          <a:p>
            <a:pPr algn="ctr">
              <a:buNone/>
            </a:pPr>
            <a:r>
              <a:rPr lang="ru-RU" dirty="0" smtClean="0"/>
              <a:t>    </a:t>
            </a:r>
            <a:r>
              <a:rPr lang="ru-RU" dirty="0" smtClean="0">
                <a:solidFill>
                  <a:srgbClr val="002060"/>
                </a:solidFill>
                <a:latin typeface="Times New Roman" pitchFamily="18" charset="0"/>
                <a:cs typeface="Times New Roman" pitchFamily="18" charset="0"/>
              </a:rPr>
              <a:t>Вы должны осознавать всю ответственность за проступки, которые совершаете в своей жизни.  Применение психологического и физического насилия над детьми также уголовно наказуемо, как и над взрослыми. Синяки и ссадины можно зафиксировать в больнице, где их происхождение записывается со слов ребенка. Больница обязана передать информацию в полицию, </a:t>
            </a:r>
          </a:p>
          <a:p>
            <a:pPr algn="ctr">
              <a:buNone/>
            </a:pPr>
            <a:r>
              <a:rPr lang="ru-RU" dirty="0" smtClean="0">
                <a:solidFill>
                  <a:srgbClr val="002060"/>
                </a:solidFill>
                <a:latin typeface="Times New Roman" pitchFamily="18" charset="0"/>
                <a:cs typeface="Times New Roman" pitchFamily="18" charset="0"/>
              </a:rPr>
              <a:t>а полиция — отреагировать.  </a:t>
            </a:r>
          </a:p>
          <a:p>
            <a:pPr>
              <a:buNone/>
            </a:pPr>
            <a:endParaRPr lang="ru-RU" dirty="0" smtClean="0">
              <a:solidFill>
                <a:srgbClr val="002060"/>
              </a:solidFill>
              <a:latin typeface="Times New Roman" pitchFamily="18" charset="0"/>
              <a:cs typeface="Times New Roman" pitchFamily="18" charset="0"/>
            </a:endParaRPr>
          </a:p>
          <a:p>
            <a:pPr>
              <a:buNone/>
            </a:pPr>
            <a:endParaRPr lang="ru-RU" dirty="0" smtClean="0">
              <a:solidFill>
                <a:srgbClr val="002060"/>
              </a:solidFill>
              <a:latin typeface="Times New Roman" pitchFamily="18" charset="0"/>
              <a:cs typeface="Times New Roman" pitchFamily="18" charset="0"/>
            </a:endParaRPr>
          </a:p>
          <a:p>
            <a:pPr algn="ctr">
              <a:buNone/>
            </a:pPr>
            <a:r>
              <a:rPr lang="ru-RU" sz="4300" dirty="0" smtClean="0">
                <a:solidFill>
                  <a:srgbClr val="FF0000"/>
                </a:solidFill>
                <a:latin typeface="Times New Roman" pitchFamily="18" charset="0"/>
                <a:cs typeface="Times New Roman" pitchFamily="18" charset="0"/>
              </a:rPr>
              <a:t>Так же необходимо помнить, что уголовная ответственность наступает с 14 лет.</a:t>
            </a:r>
            <a:endParaRPr lang="ru-RU" sz="43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b="1" u="sng" dirty="0" smtClean="0">
                <a:solidFill>
                  <a:schemeClr val="tx2"/>
                </a:solidFill>
                <a:latin typeface="Times New Roman" pitchFamily="18" charset="0"/>
                <a:cs typeface="Times New Roman" pitchFamily="18" charset="0"/>
              </a:rPr>
              <a:t>Спасибо за внимание!</a:t>
            </a:r>
            <a:endParaRPr lang="ru-RU" b="1" u="sng" dirty="0">
              <a:solidFill>
                <a:schemeClr val="tx2"/>
              </a:solidFill>
            </a:endParaRPr>
          </a:p>
        </p:txBody>
      </p:sp>
      <p:pic>
        <p:nvPicPr>
          <p:cNvPr id="2050" name="Picture 2" descr="C:\Users\oem\Desktop\Новая папка\acoso-escolar_1.jpg"/>
          <p:cNvPicPr>
            <a:picLocks noGrp="1" noChangeAspect="1" noChangeArrowheads="1"/>
          </p:cNvPicPr>
          <p:nvPr>
            <p:ph sz="quarter" idx="13"/>
          </p:nvPr>
        </p:nvPicPr>
        <p:blipFill>
          <a:blip r:embed="rId2"/>
          <a:stretch>
            <a:fillRect/>
          </a:stretch>
        </p:blipFill>
        <p:spPr bwMode="auto">
          <a:xfrm>
            <a:off x="3124200" y="1657064"/>
            <a:ext cx="2438400" cy="16245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916832"/>
            <a:ext cx="6512511" cy="1143000"/>
          </a:xfrm>
        </p:spPr>
        <p:txBody>
          <a:bodyPr/>
          <a:lstStyle/>
          <a:p>
            <a:pPr marL="0" indent="0">
              <a:buNone/>
            </a:pPr>
            <a:r>
              <a:rPr lang="kk-KZ" dirty="0" smtClean="0"/>
              <a:t>Тренинг «Профилактика буллинга» </a:t>
            </a:r>
            <a:endParaRPr lang="ru-RU" dirty="0"/>
          </a:p>
        </p:txBody>
      </p:sp>
    </p:spTree>
    <p:extLst>
      <p:ext uri="{BB962C8B-B14F-4D97-AF65-F5344CB8AC3E}">
        <p14:creationId xmlns:p14="http://schemas.microsoft.com/office/powerpoint/2010/main" val="270943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08912" cy="1080120"/>
          </a:xfrm>
        </p:spPr>
        <p:txBody>
          <a:bodyPr/>
          <a:lstStyle/>
          <a:p>
            <a:r>
              <a:rPr lang="ru-RU" sz="4800" dirty="0">
                <a:effectLst/>
                <a:latin typeface="Calibri"/>
                <a:ea typeface="Calibri"/>
                <a:cs typeface="Times New Roman"/>
              </a:rPr>
              <a:t>Цель тренинга: повышение толерантности и </a:t>
            </a:r>
            <a:r>
              <a:rPr lang="ru-RU" sz="4800" dirty="0" err="1">
                <a:effectLst/>
                <a:latin typeface="Calibri"/>
                <a:ea typeface="Calibri"/>
                <a:cs typeface="Times New Roman"/>
              </a:rPr>
              <a:t>эмпатии</a:t>
            </a:r>
            <a:r>
              <a:rPr lang="ru-RU" sz="4800" dirty="0">
                <a:effectLst/>
                <a:latin typeface="Calibri"/>
                <a:ea typeface="Calibri"/>
                <a:cs typeface="Times New Roman"/>
              </a:rPr>
              <a:t>, профилактика конфликтов в межличностных отношениях учащихся.</a:t>
            </a:r>
            <a:endParaRPr lang="ru-RU" dirty="0"/>
          </a:p>
        </p:txBody>
      </p:sp>
      <p:sp>
        <p:nvSpPr>
          <p:cNvPr id="3" name="Объект 2"/>
          <p:cNvSpPr>
            <a:spLocks noGrp="1"/>
          </p:cNvSpPr>
          <p:nvPr>
            <p:ph sz="quarter" idx="13"/>
          </p:nvPr>
        </p:nvSpPr>
        <p:spPr>
          <a:xfrm>
            <a:off x="539552" y="1916832"/>
            <a:ext cx="7920880" cy="4482832"/>
          </a:xfrm>
        </p:spPr>
        <p:txBody>
          <a:bodyPr/>
          <a:lstStyle/>
          <a:p>
            <a:endParaRPr lang="ru-RU" dirty="0"/>
          </a:p>
        </p:txBody>
      </p:sp>
    </p:spTree>
    <p:extLst>
      <p:ext uri="{BB962C8B-B14F-4D97-AF65-F5344CB8AC3E}">
        <p14:creationId xmlns:p14="http://schemas.microsoft.com/office/powerpoint/2010/main" val="332201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755576" y="764704"/>
            <a:ext cx="7560840" cy="4698856"/>
          </a:xfrm>
        </p:spPr>
        <p:txBody>
          <a:bodyPr>
            <a:normAutofit/>
          </a:bodyPr>
          <a:lstStyle/>
          <a:p>
            <a:pPr indent="450215" algn="just">
              <a:lnSpc>
                <a:spcPct val="110000"/>
              </a:lnSpc>
              <a:spcAft>
                <a:spcPts val="0"/>
              </a:spcAft>
            </a:pPr>
            <a:r>
              <a:rPr lang="ru-RU" sz="2400" b="1" i="1" dirty="0">
                <a:latin typeface="Times New Roman"/>
                <a:ea typeface="Times New Roman"/>
                <a:cs typeface="Times New Roman"/>
              </a:rPr>
              <a:t>Разминка. “Любимое занятие</a:t>
            </a:r>
            <a:r>
              <a:rPr lang="ru-RU" sz="2400" b="1" i="1" dirty="0" smtClean="0">
                <a:latin typeface="Times New Roman"/>
                <a:ea typeface="Times New Roman"/>
                <a:cs typeface="Times New Roman"/>
              </a:rPr>
              <a:t>”.</a:t>
            </a:r>
            <a:endParaRPr lang="ru-RU" sz="1800" dirty="0">
              <a:latin typeface="Calibri"/>
              <a:ea typeface="Calibri"/>
              <a:cs typeface="Times New Roman"/>
            </a:endParaRPr>
          </a:p>
          <a:p>
            <a:pPr indent="450215" algn="just">
              <a:lnSpc>
                <a:spcPct val="110000"/>
              </a:lnSpc>
              <a:spcAft>
                <a:spcPts val="0"/>
              </a:spcAft>
            </a:pPr>
            <a:r>
              <a:rPr lang="ru-RU" sz="2400" u="sng" dirty="0">
                <a:latin typeface="Times New Roman"/>
                <a:ea typeface="Times New Roman"/>
                <a:cs typeface="Times New Roman"/>
              </a:rPr>
              <a:t>Педагог-психолог</a:t>
            </a:r>
            <a:r>
              <a:rPr lang="ru-RU" sz="2400" dirty="0">
                <a:latin typeface="Times New Roman"/>
                <a:ea typeface="Times New Roman"/>
                <a:cs typeface="Times New Roman"/>
              </a:rPr>
              <a:t>: - У каждого из нас есть свои любимые занятия, но мы порой даже не подозреваем об интересах тех, кто не являются нашими друзьями, хотя можем знать этих людей не один год. Давайте, обратим внимание на своих одноклассников. Продолжите фразу: “Я люблю....”</a:t>
            </a:r>
            <a:endParaRPr lang="ru-RU" sz="1800" dirty="0">
              <a:latin typeface="Calibri"/>
              <a:ea typeface="Calibri"/>
              <a:cs typeface="Times New Roman"/>
            </a:endParaRPr>
          </a:p>
          <a:p>
            <a:r>
              <a:rPr lang="ru-RU" sz="2400" dirty="0">
                <a:latin typeface="Times New Roman"/>
                <a:ea typeface="Times New Roman"/>
              </a:rPr>
              <a:t>Каждый участник, по очереди, рассказывает о том, чем ему нравится заниматься. Психолог акцентирует внимание на том, что есть разные интересы</a:t>
            </a:r>
            <a:endParaRPr lang="ru-RU" dirty="0"/>
          </a:p>
        </p:txBody>
      </p:sp>
    </p:spTree>
    <p:extLst>
      <p:ext uri="{BB962C8B-B14F-4D97-AF65-F5344CB8AC3E}">
        <p14:creationId xmlns:p14="http://schemas.microsoft.com/office/powerpoint/2010/main" val="150228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281908" y="428605"/>
            <a:ext cx="7215238" cy="3071833"/>
          </a:xfrm>
        </p:spPr>
        <p:txBody>
          <a:bodyPr>
            <a:normAutofit fontScale="92500" lnSpcReduction="10000"/>
          </a:bodyPr>
          <a:lstStyle/>
          <a:p>
            <a:pPr>
              <a:buNone/>
            </a:pPr>
            <a:r>
              <a:rPr lang="ru-RU" b="1" dirty="0">
                <a:solidFill>
                  <a:schemeClr val="tx2"/>
                </a:solidFill>
              </a:rPr>
              <a:t> </a:t>
            </a:r>
            <a:r>
              <a:rPr lang="ru-RU" b="1" dirty="0" smtClean="0">
                <a:solidFill>
                  <a:schemeClr val="tx2"/>
                </a:solidFill>
              </a:rPr>
              <a:t>    </a:t>
            </a:r>
            <a:r>
              <a:rPr lang="ru-RU" sz="3600" b="1" u="sng" dirty="0" err="1" smtClean="0">
                <a:solidFill>
                  <a:schemeClr val="tx2"/>
                </a:solidFill>
                <a:latin typeface="Times New Roman" pitchFamily="18" charset="0"/>
                <a:cs typeface="Times New Roman" pitchFamily="18" charset="0"/>
              </a:rPr>
              <a:t>Буллинг</a:t>
            </a:r>
            <a:r>
              <a:rPr lang="ru-RU" sz="3600" dirty="0" smtClean="0">
                <a:solidFill>
                  <a:schemeClr val="tx2"/>
                </a:solidFill>
                <a:latin typeface="Times New Roman" pitchFamily="18" charset="0"/>
                <a:cs typeface="Times New Roman" pitchFamily="18" charset="0"/>
              </a:rPr>
              <a:t> </a:t>
            </a:r>
            <a:r>
              <a:rPr lang="ru-RU" sz="3600" dirty="0" smtClean="0">
                <a:solidFill>
                  <a:srgbClr val="002060"/>
                </a:solidFill>
                <a:latin typeface="Times New Roman" pitchFamily="18" charset="0"/>
                <a:cs typeface="Times New Roman" pitchFamily="18" charset="0"/>
              </a:rPr>
              <a:t>— это запугивание, физический или психологический террор, направленный на то, чтобы вызвать у другого страх и тем самым подчинить его себе».         </a:t>
            </a:r>
          </a:p>
          <a:p>
            <a:pPr algn="just">
              <a:buNone/>
            </a:pPr>
            <a:r>
              <a:rPr lang="ru-RU" sz="3600" dirty="0" smtClean="0">
                <a:solidFill>
                  <a:srgbClr val="00206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И. Н. Кон</a:t>
            </a:r>
          </a:p>
        </p:txBody>
      </p:sp>
      <p:sp>
        <p:nvSpPr>
          <p:cNvPr id="10242" name="AutoShape 2" descr="Картинки по запросу &quot;школьный буллинг&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43" name="Picture 3" descr="C:\Users\oem\Desktop\Без названия.jpg"/>
          <p:cNvPicPr>
            <a:picLocks noChangeAspect="1" noChangeArrowheads="1"/>
          </p:cNvPicPr>
          <p:nvPr/>
        </p:nvPicPr>
        <p:blipFill>
          <a:blip r:embed="rId2"/>
          <a:srcRect/>
          <a:stretch>
            <a:fillRect/>
          </a:stretch>
        </p:blipFill>
        <p:spPr bwMode="auto">
          <a:xfrm>
            <a:off x="2714612" y="3500438"/>
            <a:ext cx="4116713" cy="271464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188640"/>
            <a:ext cx="8280920" cy="6192688"/>
          </a:xfrm>
        </p:spPr>
        <p:txBody>
          <a:bodyPr>
            <a:normAutofit fontScale="70000" lnSpcReduction="20000"/>
          </a:bodyPr>
          <a:lstStyle/>
          <a:p>
            <a:pPr fontAlgn="base"/>
            <a:r>
              <a:rPr lang="ru-RU" sz="2600" b="1" u="sng" dirty="0">
                <a:solidFill>
                  <a:srgbClr val="606060"/>
                </a:solidFill>
                <a:latin typeface="Montserrat"/>
              </a:rPr>
              <a:t>Упражнение «Этюды» </a:t>
            </a:r>
            <a:r>
              <a:rPr lang="ru-RU" sz="2600" u="sng" dirty="0">
                <a:solidFill>
                  <a:srgbClr val="606060"/>
                </a:solidFill>
                <a:latin typeface="inherit"/>
              </a:rPr>
              <a:t>(в тройках</a:t>
            </a:r>
            <a:r>
              <a:rPr lang="ru-RU" sz="2600" b="1" dirty="0">
                <a:solidFill>
                  <a:srgbClr val="606060"/>
                </a:solidFill>
                <a:latin typeface="Montserrat"/>
              </a:rPr>
              <a:t>)</a:t>
            </a:r>
            <a:endParaRPr lang="ru-RU" sz="2600" dirty="0">
              <a:solidFill>
                <a:srgbClr val="606060"/>
              </a:solidFill>
              <a:latin typeface="Montserrat"/>
            </a:endParaRPr>
          </a:p>
          <a:p>
            <a:pPr fontAlgn="base"/>
            <a:r>
              <a:rPr lang="ru-RU" sz="2600" dirty="0">
                <a:solidFill>
                  <a:srgbClr val="606060"/>
                </a:solidFill>
                <a:latin typeface="inherit"/>
              </a:rPr>
              <a:t>Проигрываются этюды, в которых скрыты роли агрессора, жертвы, наблюдателя. Распределяются роли. Цель каждого достоверно, убедительно проиграть свою роль и обязательно </a:t>
            </a:r>
            <a:r>
              <a:rPr lang="ru-RU" sz="2600" dirty="0" err="1">
                <a:solidFill>
                  <a:srgbClr val="606060"/>
                </a:solidFill>
                <a:latin typeface="inherit"/>
              </a:rPr>
              <a:t>придти</a:t>
            </a:r>
            <a:r>
              <a:rPr lang="ru-RU" sz="2600" dirty="0">
                <a:solidFill>
                  <a:srgbClr val="606060"/>
                </a:solidFill>
                <a:latin typeface="inherit"/>
              </a:rPr>
              <a:t> к компромиссу, примирению, за что отвечает 3 сторона (наблюдатель).</a:t>
            </a:r>
            <a:endParaRPr lang="ru-RU" sz="2600" dirty="0">
              <a:solidFill>
                <a:srgbClr val="606060"/>
              </a:solidFill>
              <a:latin typeface="Montserrat"/>
            </a:endParaRPr>
          </a:p>
          <a:p>
            <a:pPr fontAlgn="base"/>
            <a:r>
              <a:rPr lang="ru-RU" sz="2600" dirty="0">
                <a:solidFill>
                  <a:srgbClr val="606060"/>
                </a:solidFill>
                <a:latin typeface="inherit"/>
              </a:rPr>
              <a:t>— Одноклассник в очередной раз забирает ручку у Миши, это видит Петя;</a:t>
            </a:r>
            <a:endParaRPr lang="ru-RU" sz="2600" dirty="0">
              <a:solidFill>
                <a:srgbClr val="606060"/>
              </a:solidFill>
              <a:latin typeface="Montserrat"/>
            </a:endParaRPr>
          </a:p>
          <a:p>
            <a:pPr fontAlgn="base"/>
            <a:r>
              <a:rPr lang="ru-RU" sz="2600" dirty="0">
                <a:solidFill>
                  <a:srgbClr val="606060"/>
                </a:solidFill>
                <a:latin typeface="inherit"/>
              </a:rPr>
              <a:t>— Света уже неделю придирается словами к новенькой однокласснице;</a:t>
            </a:r>
            <a:endParaRPr lang="ru-RU" sz="2600" dirty="0">
              <a:solidFill>
                <a:srgbClr val="606060"/>
              </a:solidFill>
              <a:latin typeface="Montserrat"/>
            </a:endParaRPr>
          </a:p>
          <a:p>
            <a:pPr fontAlgn="base"/>
            <a:r>
              <a:rPr lang="ru-RU" sz="2600" dirty="0">
                <a:solidFill>
                  <a:srgbClr val="606060"/>
                </a:solidFill>
                <a:latin typeface="inherit"/>
              </a:rPr>
              <a:t>— В столовой у Коли уже не первый раз забирают стул, ему приходиться есть стоя;</a:t>
            </a:r>
            <a:endParaRPr lang="ru-RU" sz="2600" dirty="0">
              <a:solidFill>
                <a:srgbClr val="606060"/>
              </a:solidFill>
              <a:latin typeface="Montserrat"/>
            </a:endParaRPr>
          </a:p>
          <a:p>
            <a:pPr fontAlgn="base"/>
            <a:r>
              <a:rPr lang="ru-RU" sz="2600" dirty="0">
                <a:solidFill>
                  <a:srgbClr val="606060"/>
                </a:solidFill>
                <a:latin typeface="inherit"/>
              </a:rPr>
              <a:t>— Дима постоянно называет своего одноклассника не по имени, а по национальности, издевается, насмехается над ним.</a:t>
            </a:r>
            <a:endParaRPr lang="ru-RU" sz="2600" dirty="0">
              <a:solidFill>
                <a:srgbClr val="606060"/>
              </a:solidFill>
              <a:latin typeface="Montserrat"/>
            </a:endParaRPr>
          </a:p>
          <a:p>
            <a:pPr fontAlgn="base"/>
            <a:r>
              <a:rPr lang="ru-RU" sz="2600" dirty="0">
                <a:solidFill>
                  <a:srgbClr val="606060"/>
                </a:solidFill>
                <a:latin typeface="inherit"/>
              </a:rPr>
              <a:t>Обсуждение данных ситуаций?</a:t>
            </a:r>
            <a:endParaRPr lang="ru-RU" sz="2600" dirty="0">
              <a:solidFill>
                <a:srgbClr val="606060"/>
              </a:solidFill>
              <a:latin typeface="Montserrat"/>
            </a:endParaRPr>
          </a:p>
          <a:p>
            <a:pPr fontAlgn="base"/>
            <a:r>
              <a:rPr lang="ru-RU" sz="2600" dirty="0">
                <a:solidFill>
                  <a:srgbClr val="606060"/>
                </a:solidFill>
                <a:latin typeface="inherit"/>
              </a:rPr>
              <a:t>— бывают ли такие ситуации в жизни?</a:t>
            </a:r>
            <a:endParaRPr lang="ru-RU" sz="2600" dirty="0">
              <a:solidFill>
                <a:srgbClr val="606060"/>
              </a:solidFill>
              <a:latin typeface="Montserrat"/>
            </a:endParaRPr>
          </a:p>
          <a:p>
            <a:pPr fontAlgn="base"/>
            <a:r>
              <a:rPr lang="ru-RU" sz="2600" dirty="0">
                <a:solidFill>
                  <a:srgbClr val="606060"/>
                </a:solidFill>
                <a:latin typeface="inherit"/>
              </a:rPr>
              <a:t>-как себя вести, если возникнет такая ситуация?</a:t>
            </a:r>
            <a:endParaRPr lang="ru-RU" sz="2600" dirty="0">
              <a:solidFill>
                <a:srgbClr val="606060"/>
              </a:solidFill>
              <a:latin typeface="Montserrat"/>
            </a:endParaRPr>
          </a:p>
          <a:p>
            <a:pPr fontAlgn="base"/>
            <a:r>
              <a:rPr lang="ru-RU" sz="2600" dirty="0">
                <a:solidFill>
                  <a:srgbClr val="606060"/>
                </a:solidFill>
                <a:latin typeface="inherit"/>
              </a:rPr>
              <a:t>— есть ли выход из них?</a:t>
            </a:r>
            <a:endParaRPr lang="ru-RU" sz="2600" dirty="0">
              <a:solidFill>
                <a:srgbClr val="606060"/>
              </a:solidFill>
              <a:latin typeface="Montserrat"/>
            </a:endParaRPr>
          </a:p>
          <a:p>
            <a:pPr fontAlgn="base"/>
            <a:r>
              <a:rPr lang="ru-RU" sz="2600" dirty="0">
                <a:solidFill>
                  <a:srgbClr val="606060"/>
                </a:solidFill>
                <a:latin typeface="inherit"/>
              </a:rPr>
              <a:t>— как еще можно было решить ситуации?</a:t>
            </a:r>
            <a:endParaRPr lang="ru-RU" sz="2600" dirty="0">
              <a:solidFill>
                <a:srgbClr val="606060"/>
              </a:solidFill>
              <a:latin typeface="Montserrat"/>
            </a:endParaRPr>
          </a:p>
          <a:p>
            <a:pPr fontAlgn="base"/>
            <a:r>
              <a:rPr lang="ru-RU" sz="2600" dirty="0">
                <a:solidFill>
                  <a:srgbClr val="606060"/>
                </a:solidFill>
                <a:latin typeface="inherit"/>
              </a:rPr>
              <a:t>-какого было в роли жертвы, агрессора, наблюдателя?</a:t>
            </a:r>
            <a:endParaRPr lang="ru-RU" sz="2600" dirty="0">
              <a:solidFill>
                <a:srgbClr val="606060"/>
              </a:solidFill>
              <a:latin typeface="Montserrat"/>
            </a:endParaRPr>
          </a:p>
          <a:p>
            <a:pPr fontAlgn="base"/>
            <a:r>
              <a:rPr lang="ru-RU" sz="2600" dirty="0">
                <a:solidFill>
                  <a:srgbClr val="606060"/>
                </a:solidFill>
                <a:latin typeface="inherit"/>
              </a:rPr>
              <a:t>— можно ли помочь в реальной жизни в таких случаях?</a:t>
            </a:r>
            <a:endParaRPr lang="ru-RU" sz="2600" dirty="0">
              <a:solidFill>
                <a:srgbClr val="606060"/>
              </a:solidFill>
              <a:latin typeface="Montserrat"/>
            </a:endParaRPr>
          </a:p>
          <a:p>
            <a:pPr fontAlgn="base"/>
            <a:r>
              <a:rPr lang="ru-RU" sz="2600" dirty="0">
                <a:solidFill>
                  <a:srgbClr val="606060"/>
                </a:solidFill>
                <a:latin typeface="inherit"/>
              </a:rPr>
              <a:t>— а кто смог бы помочь из вас?</a:t>
            </a:r>
            <a:endParaRPr lang="ru-RU" sz="2600" dirty="0">
              <a:solidFill>
                <a:srgbClr val="606060"/>
              </a:solidFill>
              <a:latin typeface="Montserrat"/>
            </a:endParaRPr>
          </a:p>
          <a:p>
            <a:endParaRPr lang="ru-RU" dirty="0"/>
          </a:p>
        </p:txBody>
      </p:sp>
    </p:spTree>
    <p:extLst>
      <p:ext uri="{BB962C8B-B14F-4D97-AF65-F5344CB8AC3E}">
        <p14:creationId xmlns:p14="http://schemas.microsoft.com/office/powerpoint/2010/main" val="2105374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11560" y="731520"/>
            <a:ext cx="8136904" cy="5649808"/>
          </a:xfrm>
        </p:spPr>
        <p:txBody>
          <a:bodyPr/>
          <a:lstStyle/>
          <a:p>
            <a:r>
              <a:rPr lang="ru-RU" b="1" dirty="0"/>
              <a:t>Упражнение «Неоконченные предложения»</a:t>
            </a:r>
          </a:p>
          <a:p>
            <a:endParaRPr lang="ru-RU" dirty="0"/>
          </a:p>
          <a:p>
            <a:r>
              <a:rPr lang="ru-RU" dirty="0"/>
              <a:t>Подросткам предлагается по кругу продолжить неоконченные предложения</a:t>
            </a:r>
          </a:p>
          <a:p>
            <a:endParaRPr lang="ru-RU" dirty="0"/>
          </a:p>
          <a:p>
            <a:r>
              <a:rPr lang="ru-RU" dirty="0"/>
              <a:t>- Я терпеть не могу, когда…</a:t>
            </a:r>
          </a:p>
          <a:p>
            <a:endParaRPr lang="ru-RU" dirty="0"/>
          </a:p>
          <a:p>
            <a:r>
              <a:rPr lang="ru-RU" dirty="0"/>
              <a:t>- Я агрессивный в школе, когда…</a:t>
            </a:r>
          </a:p>
          <a:p>
            <a:endParaRPr lang="ru-RU" dirty="0"/>
          </a:p>
          <a:p>
            <a:r>
              <a:rPr lang="ru-RU" dirty="0"/>
              <a:t>- Когда я злюсь…</a:t>
            </a:r>
          </a:p>
          <a:p>
            <a:endParaRPr lang="ru-RU" dirty="0"/>
          </a:p>
          <a:p>
            <a:r>
              <a:rPr lang="ru-RU" dirty="0"/>
              <a:t>- Успокоиться мне помогает…</a:t>
            </a:r>
          </a:p>
        </p:txBody>
      </p:sp>
    </p:spTree>
    <p:extLst>
      <p:ext uri="{BB962C8B-B14F-4D97-AF65-F5344CB8AC3E}">
        <p14:creationId xmlns:p14="http://schemas.microsoft.com/office/powerpoint/2010/main" val="1043362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332656"/>
            <a:ext cx="8064896" cy="6048672"/>
          </a:xfrm>
        </p:spPr>
        <p:txBody>
          <a:bodyPr>
            <a:normAutofit fontScale="77500" lnSpcReduction="20000"/>
          </a:bodyPr>
          <a:lstStyle/>
          <a:p>
            <a:pPr algn="just"/>
            <a:r>
              <a:rPr lang="ru-RU" b="1" i="1" dirty="0">
                <a:solidFill>
                  <a:srgbClr val="000000"/>
                </a:solidFill>
                <a:latin typeface="Times New Roman, serif"/>
              </a:rPr>
              <a:t>Упражнение «Избавляемся от гнева и агрессивности» (5 мин).</a:t>
            </a:r>
            <a:endParaRPr lang="ru-RU" dirty="0">
              <a:solidFill>
                <a:srgbClr val="000000"/>
              </a:solidFill>
              <a:latin typeface="Open Sans"/>
            </a:endParaRPr>
          </a:p>
          <a:p>
            <a:pPr algn="just"/>
            <a:r>
              <a:rPr lang="ru-RU" i="1" u="sng" dirty="0">
                <a:solidFill>
                  <a:srgbClr val="000000"/>
                </a:solidFill>
                <a:latin typeface="Times New Roman, serif"/>
              </a:rPr>
              <a:t>Инструкция учащимся: </a:t>
            </a:r>
            <a:r>
              <a:rPr lang="ru-RU" dirty="0">
                <a:solidFill>
                  <a:srgbClr val="000000"/>
                </a:solidFill>
                <a:latin typeface="Times New Roman, serif"/>
              </a:rPr>
              <a:t>«Сядьте поудобнее, расслабьтесь, глубоко вдохните 3–4 раза и закройте глаза. Вообразите, что вы попали на небольшую выставку. На ней представлены фотографии людей, на которых вы разгневаны, которые вызывают у вас злость, вас обидели или поступили с вами несправедливо. Походите по этой выставке, рассмотрите портреты. Остановитесь у любого из них. Вспомните какую-нибудь конфликтную ситуацию, связанную с этим человеком. Постарайтесь мысленно увидеть самого себя в этой ситуации… Представьте, что вы выражаете свои чувства человеку, на которого разгневаны. Не сдерживайтесь, не стесняйтесь в выражениях и действиях, говорите ему все, что хотите, делайте этому человеку все, к чему побуждают ваши чувства. Если вы закончили упражнение, дайте знак — кивните головой. Вдохните 3–4 раза и откройте глаза».</a:t>
            </a:r>
            <a:endParaRPr lang="ru-RU" dirty="0">
              <a:solidFill>
                <a:srgbClr val="000000"/>
              </a:solidFill>
              <a:latin typeface="Open Sans"/>
            </a:endParaRPr>
          </a:p>
          <a:p>
            <a:pPr algn="just"/>
            <a:r>
              <a:rPr lang="ru-RU" i="1" u="sng" dirty="0">
                <a:solidFill>
                  <a:srgbClr val="000000"/>
                </a:solidFill>
                <a:latin typeface="Times New Roman, serif"/>
              </a:rPr>
              <a:t>Вопросы для обсуждения:</a:t>
            </a:r>
            <a:endParaRPr lang="ru-RU" dirty="0">
              <a:solidFill>
                <a:srgbClr val="000000"/>
              </a:solidFill>
              <a:latin typeface="Open Sans"/>
            </a:endParaRPr>
          </a:p>
          <a:p>
            <a:pPr algn="just">
              <a:buFont typeface="Arial"/>
              <a:buChar char="•"/>
            </a:pPr>
            <a:r>
              <a:rPr lang="ru-RU" dirty="0">
                <a:solidFill>
                  <a:srgbClr val="000000"/>
                </a:solidFill>
                <a:latin typeface="Times New Roman, serif"/>
              </a:rPr>
              <a:t>Поделитесь с группой своим опытом. Что легко, что трудно было делать в этом упражнении? Что понравилось, что не понравилось?</a:t>
            </a:r>
            <a:endParaRPr lang="ru-RU" dirty="0">
              <a:solidFill>
                <a:srgbClr val="000000"/>
              </a:solidFill>
              <a:latin typeface="Open Sans"/>
            </a:endParaRPr>
          </a:p>
          <a:p>
            <a:pPr algn="just">
              <a:buFont typeface="Arial"/>
              <a:buChar char="•"/>
            </a:pPr>
            <a:r>
              <a:rPr lang="ru-RU" dirty="0">
                <a:solidFill>
                  <a:srgbClr val="000000"/>
                </a:solidFill>
                <a:latin typeface="Times New Roman, serif"/>
              </a:rPr>
              <a:t>Кто из окружающих вошел в вашу галерею? На ком вы остановились?</a:t>
            </a:r>
            <a:endParaRPr lang="ru-RU" dirty="0">
              <a:solidFill>
                <a:srgbClr val="000000"/>
              </a:solidFill>
              <a:latin typeface="Open Sans"/>
            </a:endParaRPr>
          </a:p>
          <a:p>
            <a:pPr algn="just">
              <a:buFont typeface="Arial"/>
              <a:buChar char="•"/>
            </a:pPr>
            <a:r>
              <a:rPr lang="ru-RU" dirty="0">
                <a:solidFill>
                  <a:srgbClr val="000000"/>
                </a:solidFill>
                <a:latin typeface="Times New Roman, serif"/>
              </a:rPr>
              <a:t>Какую ситуацию вы представили? Расскажите о ней.</a:t>
            </a:r>
            <a:endParaRPr lang="ru-RU" dirty="0">
              <a:solidFill>
                <a:srgbClr val="000000"/>
              </a:solidFill>
              <a:latin typeface="Open Sans"/>
            </a:endParaRPr>
          </a:p>
          <a:p>
            <a:pPr algn="just">
              <a:buFont typeface="Arial"/>
              <a:buChar char="•"/>
            </a:pPr>
            <a:r>
              <a:rPr lang="ru-RU" dirty="0">
                <a:solidFill>
                  <a:srgbClr val="000000"/>
                </a:solidFill>
                <a:latin typeface="Times New Roman, serif"/>
              </a:rPr>
              <a:t>Как менялось ваше состояние в ходе упражнения?</a:t>
            </a:r>
            <a:endParaRPr lang="ru-RU" dirty="0">
              <a:solidFill>
                <a:srgbClr val="000000"/>
              </a:solidFill>
              <a:latin typeface="Open Sans"/>
            </a:endParaRPr>
          </a:p>
          <a:p>
            <a:pPr algn="just">
              <a:buFont typeface="Arial"/>
              <a:buChar char="•"/>
            </a:pPr>
            <a:r>
              <a:rPr lang="ru-RU" dirty="0">
                <a:solidFill>
                  <a:srgbClr val="000000"/>
                </a:solidFill>
                <a:latin typeface="Times New Roman, serif"/>
              </a:rPr>
              <a:t>Чем отличаются чувства в начале и конце упражнения?</a:t>
            </a:r>
            <a:endParaRPr lang="ru-RU" dirty="0">
              <a:solidFill>
                <a:srgbClr val="000000"/>
              </a:solidFill>
              <a:latin typeface="Open Sans"/>
            </a:endParaRPr>
          </a:p>
          <a:p>
            <a:endParaRPr lang="ru-RU" dirty="0"/>
          </a:p>
        </p:txBody>
      </p:sp>
    </p:spTree>
    <p:extLst>
      <p:ext uri="{BB962C8B-B14F-4D97-AF65-F5344CB8AC3E}">
        <p14:creationId xmlns:p14="http://schemas.microsoft.com/office/powerpoint/2010/main" val="3108859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p:txBody>
          <a:bodyPr/>
          <a:lstStyle/>
          <a:p>
            <a:r>
              <a:rPr lang="ru-RU" sz="2800" dirty="0"/>
              <a:t>Рефлексия:</a:t>
            </a:r>
          </a:p>
          <a:p>
            <a:r>
              <a:rPr lang="ru-RU" sz="2800" dirty="0"/>
              <a:t>- Что вам понравилось в занятии?</a:t>
            </a:r>
          </a:p>
          <a:p>
            <a:r>
              <a:rPr lang="ru-RU" sz="2800" dirty="0"/>
              <a:t>- Что вы можете взять для себя из нашего общения на занятии?</a:t>
            </a:r>
          </a:p>
          <a:p>
            <a:r>
              <a:rPr lang="ru-RU" sz="2800" dirty="0"/>
              <a:t>- Одним словом оцените свое состояние во время занятия?</a:t>
            </a:r>
          </a:p>
          <a:p>
            <a:endParaRPr lang="ru-RU" dirty="0"/>
          </a:p>
        </p:txBody>
      </p:sp>
    </p:spTree>
    <p:extLst>
      <p:ext uri="{BB962C8B-B14F-4D97-AF65-F5344CB8AC3E}">
        <p14:creationId xmlns:p14="http://schemas.microsoft.com/office/powerpoint/2010/main" val="382863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83704" y="260648"/>
            <a:ext cx="8229600" cy="908720"/>
          </a:xfrm>
        </p:spPr>
        <p:txBody>
          <a:bodyPr>
            <a:normAutofit/>
          </a:bodyPr>
          <a:lstStyle/>
          <a:p>
            <a:r>
              <a:rPr lang="ru-RU" sz="4000" b="1" dirty="0">
                <a:solidFill>
                  <a:schemeClr val="tx2"/>
                </a:solidFill>
                <a:latin typeface="Times New Roman" panose="02020603050405020304" pitchFamily="18" charset="0"/>
                <a:ea typeface="+mn-ea"/>
                <a:cs typeface="Times New Roman" panose="02020603050405020304" pitchFamily="18" charset="0"/>
              </a:rPr>
              <a:t>Инициаторы травли </a:t>
            </a:r>
            <a:r>
              <a:rPr lang="ru-RU" sz="4000" b="1" dirty="0" smtClean="0">
                <a:solidFill>
                  <a:schemeClr val="tx2"/>
                </a:solidFill>
                <a:latin typeface="Times New Roman" panose="02020603050405020304" pitchFamily="18" charset="0"/>
                <a:ea typeface="+mn-ea"/>
                <a:cs typeface="Times New Roman" panose="02020603050405020304" pitchFamily="18" charset="0"/>
              </a:rPr>
              <a:t>- </a:t>
            </a:r>
            <a:r>
              <a:rPr lang="ru-RU" sz="4000" b="1" dirty="0" err="1" smtClean="0">
                <a:solidFill>
                  <a:schemeClr val="tx2"/>
                </a:solidFill>
                <a:latin typeface="Times New Roman" panose="02020603050405020304" pitchFamily="18" charset="0"/>
                <a:ea typeface="+mn-ea"/>
                <a:cs typeface="Times New Roman" panose="02020603050405020304" pitchFamily="18" charset="0"/>
              </a:rPr>
              <a:t>буллеры</a:t>
            </a:r>
            <a:endParaRPr lang="ru-RU" sz="8000" b="1" dirty="0">
              <a:solidFill>
                <a:schemeClr val="tx2"/>
              </a:solidFill>
              <a:latin typeface="Times New Roman" panose="02020603050405020304" pitchFamily="18" charset="0"/>
              <a:cs typeface="Times New Roman" panose="02020603050405020304" pitchFamily="18" charset="0"/>
            </a:endParaRPr>
          </a:p>
        </p:txBody>
      </p:sp>
      <p:sp>
        <p:nvSpPr>
          <p:cNvPr id="8" name="Объект 7"/>
          <p:cNvSpPr>
            <a:spLocks noGrp="1"/>
          </p:cNvSpPr>
          <p:nvPr>
            <p:ph sz="quarter" idx="13"/>
          </p:nvPr>
        </p:nvSpPr>
        <p:spPr>
          <a:xfrm>
            <a:off x="457200" y="980728"/>
            <a:ext cx="8229600" cy="5145435"/>
          </a:xfrm>
        </p:spPr>
        <p:txBody>
          <a:bodyPr>
            <a:normAutofit/>
          </a:bodyPr>
          <a:lstStyle/>
          <a:p>
            <a:pPr algn="ctr"/>
            <a:endParaRPr lang="ru-RU" dirty="0" smtClean="0">
              <a:solidFill>
                <a:srgbClr val="002060"/>
              </a:solidFill>
              <a:latin typeface="Times New Roman" panose="02020603050405020304" pitchFamily="18" charset="0"/>
              <a:cs typeface="Times New Roman" panose="02020603050405020304" pitchFamily="18" charset="0"/>
            </a:endParaRPr>
          </a:p>
          <a:p>
            <a:pPr algn="ctr"/>
            <a:r>
              <a:rPr lang="ru-RU" b="1" dirty="0" err="1" smtClean="0">
                <a:solidFill>
                  <a:srgbClr val="002060"/>
                </a:solidFill>
                <a:latin typeface="Times New Roman" panose="02020603050405020304" pitchFamily="18" charset="0"/>
                <a:cs typeface="Times New Roman" panose="02020603050405020304" pitchFamily="18" charset="0"/>
              </a:rPr>
              <a:t>Буллеры</a:t>
            </a:r>
            <a:r>
              <a:rPr lang="ru-RU" b="1" dirty="0" smtClean="0">
                <a:solidFill>
                  <a:srgbClr val="002060"/>
                </a:solidFill>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 выступают </a:t>
            </a:r>
            <a:r>
              <a:rPr lang="ru-RU" b="1" dirty="0" smtClean="0">
                <a:solidFill>
                  <a:srgbClr val="002060"/>
                </a:solidFill>
                <a:latin typeface="Times New Roman" panose="02020603050405020304" pitchFamily="18" charset="0"/>
                <a:cs typeface="Times New Roman" panose="02020603050405020304" pitchFamily="18" charset="0"/>
              </a:rPr>
              <a:t>один - два </a:t>
            </a:r>
            <a:r>
              <a:rPr lang="ru-RU" b="1" dirty="0">
                <a:solidFill>
                  <a:srgbClr val="002060"/>
                </a:solidFill>
                <a:latin typeface="Times New Roman" panose="02020603050405020304" pitchFamily="18" charset="0"/>
                <a:cs typeface="Times New Roman" panose="02020603050405020304" pitchFamily="18" charset="0"/>
              </a:rPr>
              <a:t>ребенка, их цель самоутвердиться, обрести авторитет в коллективе, они стремятся к вниманию, желают занять роль лидера класса.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650579"/>
            <a:ext cx="4605536" cy="314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440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857232"/>
          </a:xfrm>
        </p:spPr>
        <p:txBody>
          <a:bodyPr/>
          <a:lstStyle/>
          <a:p>
            <a:r>
              <a:rPr lang="ru-RU" b="1" dirty="0" smtClean="0">
                <a:solidFill>
                  <a:schemeClr val="tx2"/>
                </a:solidFill>
                <a:latin typeface="Times New Roman" pitchFamily="18" charset="0"/>
                <a:cs typeface="Times New Roman" pitchFamily="18" charset="0"/>
              </a:rPr>
              <a:t>Виды</a:t>
            </a:r>
            <a:r>
              <a:rPr lang="ru-RU" b="1" dirty="0" smtClean="0">
                <a:solidFill>
                  <a:srgbClr val="C00000"/>
                </a:solidFill>
                <a:latin typeface="Times New Roman" pitchFamily="18" charset="0"/>
                <a:cs typeface="Times New Roman" pitchFamily="18" charset="0"/>
              </a:rPr>
              <a:t> </a:t>
            </a:r>
            <a:r>
              <a:rPr lang="ru-RU" b="1" dirty="0" err="1" smtClean="0">
                <a:solidFill>
                  <a:schemeClr val="tx2"/>
                </a:solidFill>
                <a:latin typeface="Times New Roman" pitchFamily="18" charset="0"/>
                <a:cs typeface="Times New Roman" pitchFamily="18" charset="0"/>
              </a:rPr>
              <a:t>буллинга</a:t>
            </a:r>
            <a:endParaRPr lang="ru-RU" b="1" dirty="0">
              <a:solidFill>
                <a:schemeClr val="tx2"/>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0" y="785794"/>
            <a:ext cx="8929718" cy="5929354"/>
          </a:xfrm>
        </p:spPr>
        <p:txBody>
          <a:bodyPr>
            <a:noAutofit/>
          </a:bodyPr>
          <a:lstStyle/>
          <a:p>
            <a:pPr>
              <a:spcBef>
                <a:spcPts val="0"/>
              </a:spcBef>
              <a:buNone/>
            </a:pPr>
            <a:r>
              <a:rPr lang="ru-RU" dirty="0" smtClean="0">
                <a:solidFill>
                  <a:schemeClr val="tx2"/>
                </a:solidFill>
                <a:latin typeface="Times New Roman" pitchFamily="18" charset="0"/>
                <a:cs typeface="Times New Roman" pitchFamily="18" charset="0"/>
              </a:rPr>
              <a:t>А. Психологическое (моральное) насилие: </a:t>
            </a:r>
          </a:p>
          <a:p>
            <a:pPr>
              <a:spcBef>
                <a:spcPts val="0"/>
              </a:spcBef>
              <a:buNone/>
            </a:pPr>
            <a:r>
              <a:rPr lang="ru-RU" b="1" i="1" u="sng" dirty="0" smtClean="0">
                <a:solidFill>
                  <a:srgbClr val="002060"/>
                </a:solidFill>
                <a:latin typeface="Times New Roman" pitchFamily="18" charset="0"/>
                <a:cs typeface="Times New Roman" pitchFamily="18" charset="0"/>
              </a:rPr>
              <a:t>1. вербальный</a:t>
            </a:r>
            <a:r>
              <a:rPr lang="ru-RU" dirty="0" smtClean="0">
                <a:solidFill>
                  <a:srgbClr val="C00000"/>
                </a:solidFill>
                <a:latin typeface="Times New Roman" pitchFamily="18" charset="0"/>
                <a:cs typeface="Times New Roman" pitchFamily="18" charset="0"/>
              </a:rPr>
              <a:t> </a:t>
            </a:r>
          </a:p>
          <a:p>
            <a:pPr lvl="0">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насмешки, </a:t>
            </a:r>
            <a:r>
              <a:rPr lang="ru-RU" sz="2800" dirty="0">
                <a:solidFill>
                  <a:srgbClr val="002060"/>
                </a:solidFill>
                <a:latin typeface="Times New Roman" pitchFamily="18" charset="0"/>
                <a:cs typeface="Times New Roman" pitchFamily="18" charset="0"/>
              </a:rPr>
              <a:t>высмеивание, </a:t>
            </a:r>
            <a:r>
              <a:rPr lang="ru-RU" sz="2800" dirty="0" smtClean="0">
                <a:solidFill>
                  <a:srgbClr val="002060"/>
                </a:solidFill>
                <a:latin typeface="Times New Roman" pitchFamily="18" charset="0"/>
                <a:cs typeface="Times New Roman" pitchFamily="18" charset="0"/>
              </a:rPr>
              <a:t> дразнилки</a:t>
            </a:r>
          </a:p>
          <a:p>
            <a:pPr lvl="0">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присвоение кличек, оскорбления</a:t>
            </a:r>
          </a:p>
          <a:p>
            <a:pPr>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бесконечные замечания и необъективные оценки, </a:t>
            </a:r>
          </a:p>
          <a:p>
            <a:pPr>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унижение в присутствии других детей, </a:t>
            </a:r>
          </a:p>
          <a:p>
            <a:pPr>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угрозы физической расправы, </a:t>
            </a:r>
          </a:p>
          <a:p>
            <a:pPr>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шантаж, угроза пожаловаться взрослым, </a:t>
            </a:r>
          </a:p>
          <a:p>
            <a:pPr>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перестать дружить, </a:t>
            </a:r>
          </a:p>
          <a:p>
            <a:pPr>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вымогательство, </a:t>
            </a:r>
          </a:p>
          <a:p>
            <a:pPr lvl="0">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доносительство, </a:t>
            </a:r>
            <a:r>
              <a:rPr lang="ru-RU" sz="2800" dirty="0" err="1">
                <a:solidFill>
                  <a:srgbClr val="002060"/>
                </a:solidFill>
                <a:latin typeface="Times New Roman" pitchFamily="18" charset="0"/>
                <a:cs typeface="Times New Roman" pitchFamily="18" charset="0"/>
              </a:rPr>
              <a:t>обзывательства</a:t>
            </a:r>
            <a:r>
              <a:rPr lang="ru-RU" sz="2800" dirty="0">
                <a:solidFill>
                  <a:srgbClr val="002060"/>
                </a:solidFill>
                <a:latin typeface="Times New Roman" pitchFamily="18" charset="0"/>
                <a:cs typeface="Times New Roman" pitchFamily="18" charset="0"/>
              </a:rPr>
              <a:t>, </a:t>
            </a:r>
          </a:p>
          <a:p>
            <a:pPr>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клевета на жертву, </a:t>
            </a:r>
          </a:p>
          <a:p>
            <a:pPr>
              <a:spcBef>
                <a:spcPts val="0"/>
              </a:spcBef>
              <a:buFont typeface="Wingdings" pitchFamily="2" charset="2"/>
              <a:buChar char="v"/>
            </a:pPr>
            <a:r>
              <a:rPr lang="ru-RU" sz="2800" dirty="0" smtClean="0">
                <a:solidFill>
                  <a:srgbClr val="002060"/>
                </a:solidFill>
                <a:latin typeface="Times New Roman" pitchFamily="18" charset="0"/>
                <a:cs typeface="Times New Roman" pitchFamily="18" charset="0"/>
              </a:rPr>
              <a:t>придирки,  </a:t>
            </a:r>
          </a:p>
        </p:txBody>
      </p:sp>
      <p:pic>
        <p:nvPicPr>
          <p:cNvPr id="1026" name="Picture 2" descr="C:\Users\oem\Desktop\88d65bd0-61b9-11e9-b0f9-5bf1dde21dfb.jpg"/>
          <p:cNvPicPr>
            <a:picLocks noChangeAspect="1" noChangeArrowheads="1"/>
          </p:cNvPicPr>
          <p:nvPr/>
        </p:nvPicPr>
        <p:blipFill>
          <a:blip r:embed="rId2"/>
          <a:srcRect/>
          <a:stretch>
            <a:fillRect/>
          </a:stretch>
        </p:blipFill>
        <p:spPr bwMode="auto">
          <a:xfrm>
            <a:off x="5580112" y="4365104"/>
            <a:ext cx="3396580" cy="22789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57200" y="428604"/>
            <a:ext cx="8401080" cy="6143668"/>
          </a:xfrm>
        </p:spPr>
        <p:txBody>
          <a:bodyPr>
            <a:normAutofit/>
          </a:bodyPr>
          <a:lstStyle/>
          <a:p>
            <a:pPr>
              <a:buNone/>
            </a:pPr>
            <a:r>
              <a:rPr lang="ru-RU" b="1" i="1" u="sng" dirty="0" smtClean="0">
                <a:solidFill>
                  <a:srgbClr val="002060"/>
                </a:solidFill>
                <a:latin typeface="Times New Roman" pitchFamily="18" charset="0"/>
                <a:cs typeface="Times New Roman" pitchFamily="18" charset="0"/>
              </a:rPr>
              <a:t>2. социальное исключение </a:t>
            </a:r>
          </a:p>
          <a:p>
            <a:pPr>
              <a:buFont typeface="Wingdings" pitchFamily="2" charset="2"/>
              <a:buChar char="v"/>
            </a:pPr>
            <a:r>
              <a:rPr lang="ru-RU" sz="2800" dirty="0" smtClean="0">
                <a:solidFill>
                  <a:srgbClr val="002060"/>
                </a:solidFill>
                <a:latin typeface="Times New Roman" pitchFamily="18" charset="0"/>
                <a:cs typeface="Times New Roman" pitchFamily="18" charset="0"/>
              </a:rPr>
              <a:t>бойкот,</a:t>
            </a:r>
          </a:p>
          <a:p>
            <a:pPr>
              <a:buFont typeface="Wingdings" pitchFamily="2" charset="2"/>
              <a:buChar char="v"/>
            </a:pPr>
            <a:r>
              <a:rPr lang="ru-RU" sz="2800" dirty="0" smtClean="0">
                <a:solidFill>
                  <a:srgbClr val="002060"/>
                </a:solidFill>
                <a:latin typeface="Times New Roman" pitchFamily="18" charset="0"/>
                <a:cs typeface="Times New Roman" pitchFamily="18" charset="0"/>
              </a:rPr>
              <a:t>отторжение,</a:t>
            </a:r>
          </a:p>
          <a:p>
            <a:pPr>
              <a:buFont typeface="Wingdings" pitchFamily="2" charset="2"/>
              <a:buChar char="v"/>
            </a:pPr>
            <a:r>
              <a:rPr lang="ru-RU" sz="2800" dirty="0" smtClean="0">
                <a:solidFill>
                  <a:srgbClr val="002060"/>
                </a:solidFill>
                <a:latin typeface="Times New Roman" pitchFamily="18" charset="0"/>
                <a:cs typeface="Times New Roman" pitchFamily="18" charset="0"/>
              </a:rPr>
              <a:t>изоляция, </a:t>
            </a:r>
          </a:p>
          <a:p>
            <a:pPr>
              <a:buFont typeface="Wingdings" pitchFamily="2" charset="2"/>
              <a:buChar char="v"/>
            </a:pPr>
            <a:r>
              <a:rPr lang="ru-RU" sz="2800" dirty="0" smtClean="0">
                <a:solidFill>
                  <a:srgbClr val="002060"/>
                </a:solidFill>
                <a:latin typeface="Times New Roman" pitchFamily="18" charset="0"/>
                <a:cs typeface="Times New Roman" pitchFamily="18" charset="0"/>
              </a:rPr>
              <a:t>отказ от общения с жертвой </a:t>
            </a:r>
          </a:p>
          <a:p>
            <a:pPr>
              <a:buNone/>
            </a:pPr>
            <a:r>
              <a:rPr lang="ru-RU" sz="2800" dirty="0" smtClean="0">
                <a:solidFill>
                  <a:srgbClr val="002060"/>
                </a:solidFill>
                <a:latin typeface="Times New Roman" pitchFamily="18" charset="0"/>
                <a:cs typeface="Times New Roman" pitchFamily="18" charset="0"/>
              </a:rPr>
              <a:t>(с ребенком отказываются играть, </a:t>
            </a:r>
          </a:p>
          <a:p>
            <a:pPr>
              <a:buNone/>
            </a:pPr>
            <a:r>
              <a:rPr lang="ru-RU" sz="2800" dirty="0" smtClean="0">
                <a:solidFill>
                  <a:srgbClr val="002060"/>
                </a:solidFill>
                <a:latin typeface="Times New Roman" pitchFamily="18" charset="0"/>
                <a:cs typeface="Times New Roman" pitchFamily="18" charset="0"/>
              </a:rPr>
              <a:t>заниматься, </a:t>
            </a:r>
          </a:p>
          <a:p>
            <a:pPr>
              <a:buNone/>
            </a:pPr>
            <a:r>
              <a:rPr lang="ru-RU" sz="2800" dirty="0" smtClean="0">
                <a:solidFill>
                  <a:srgbClr val="002060"/>
                </a:solidFill>
                <a:latin typeface="Times New Roman" pitchFamily="18" charset="0"/>
                <a:cs typeface="Times New Roman" pitchFamily="18" charset="0"/>
              </a:rPr>
              <a:t>не хотят с ним сидеть </a:t>
            </a:r>
          </a:p>
          <a:p>
            <a:pPr>
              <a:buNone/>
            </a:pPr>
            <a:r>
              <a:rPr lang="ru-RU" sz="2800" dirty="0" smtClean="0">
                <a:solidFill>
                  <a:srgbClr val="002060"/>
                </a:solidFill>
                <a:latin typeface="Times New Roman" pitchFamily="18" charset="0"/>
                <a:cs typeface="Times New Roman" pitchFamily="18" charset="0"/>
              </a:rPr>
              <a:t>за одной партой и т.д.)</a:t>
            </a:r>
          </a:p>
          <a:p>
            <a:pPr>
              <a:buFont typeface="Wingdings" pitchFamily="2" charset="2"/>
              <a:buChar char="v"/>
            </a:pPr>
            <a:endParaRPr lang="ru-RU" sz="2800" dirty="0" smtClean="0">
              <a:solidFill>
                <a:srgbClr val="002060"/>
              </a:solidFill>
              <a:latin typeface="Times New Roman" pitchFamily="18" charset="0"/>
              <a:cs typeface="Times New Roman" pitchFamily="18" charset="0"/>
            </a:endParaRPr>
          </a:p>
          <a:p>
            <a:pPr>
              <a:buFont typeface="Wingdings" pitchFamily="2" charset="2"/>
              <a:buChar char="v"/>
            </a:pPr>
            <a:endParaRPr lang="ru-RU" sz="2800" dirty="0" smtClean="0">
              <a:solidFill>
                <a:srgbClr val="7030A0"/>
              </a:solidFill>
              <a:latin typeface="Times New Roman" pitchFamily="18" charset="0"/>
              <a:cs typeface="Times New Roman" pitchFamily="18" charset="0"/>
            </a:endParaRPr>
          </a:p>
        </p:txBody>
      </p:sp>
      <p:pic>
        <p:nvPicPr>
          <p:cNvPr id="2050" name="Picture 2" descr="C:\Users\oem\Desktop\Новая папка\shkolnyj-bulling2.jpg"/>
          <p:cNvPicPr>
            <a:picLocks noChangeAspect="1" noChangeArrowheads="1"/>
          </p:cNvPicPr>
          <p:nvPr/>
        </p:nvPicPr>
        <p:blipFill>
          <a:blip r:embed="rId2"/>
          <a:srcRect/>
          <a:stretch>
            <a:fillRect/>
          </a:stretch>
        </p:blipFill>
        <p:spPr bwMode="auto">
          <a:xfrm>
            <a:off x="4786314" y="3857628"/>
            <a:ext cx="4119558" cy="274362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57200" y="714356"/>
            <a:ext cx="8229600" cy="5411807"/>
          </a:xfrm>
        </p:spPr>
        <p:txBody>
          <a:bodyPr>
            <a:normAutofit/>
          </a:bodyPr>
          <a:lstStyle/>
          <a:p>
            <a:pPr>
              <a:buNone/>
            </a:pPr>
            <a:r>
              <a:rPr lang="ru-RU" sz="3600" b="1" i="1" u="sng" dirty="0" err="1">
                <a:solidFill>
                  <a:srgbClr val="FF0000"/>
                </a:solidFill>
                <a:latin typeface="Times New Roman" pitchFamily="18" charset="0"/>
                <a:cs typeface="Times New Roman" pitchFamily="18" charset="0"/>
              </a:rPr>
              <a:t>К</a:t>
            </a:r>
            <a:r>
              <a:rPr lang="ru-RU" sz="3600" b="1" i="1" u="sng" dirty="0" err="1" smtClean="0">
                <a:solidFill>
                  <a:srgbClr val="FF0000"/>
                </a:solidFill>
                <a:latin typeface="Times New Roman" pitchFamily="18" charset="0"/>
                <a:cs typeface="Times New Roman" pitchFamily="18" charset="0"/>
              </a:rPr>
              <a:t>ибербуллинг</a:t>
            </a:r>
            <a:r>
              <a:rPr lang="ru-RU" sz="2800" dirty="0" smtClean="0">
                <a:solidFill>
                  <a:srgbClr val="FF0000"/>
                </a:solidFill>
                <a:latin typeface="Times New Roman" pitchFamily="18" charset="0"/>
                <a:cs typeface="Times New Roman" pitchFamily="18" charset="0"/>
              </a:rPr>
              <a:t> </a:t>
            </a:r>
            <a:r>
              <a:rPr lang="ru-RU" sz="2800" dirty="0" smtClean="0">
                <a:solidFill>
                  <a:srgbClr val="002060"/>
                </a:solidFill>
                <a:latin typeface="Times New Roman" pitchFamily="18" charset="0"/>
                <a:cs typeface="Times New Roman" pitchFamily="18" charset="0"/>
              </a:rPr>
              <a:t>– очень популярное среди подростков. Проявляется в травле при помощи социальных сетей или посылании оскорблений на электронный адрес. </a:t>
            </a:r>
            <a:endParaRPr lang="ru-RU" sz="2800" dirty="0">
              <a:solidFill>
                <a:srgbClr val="002060"/>
              </a:solidFill>
              <a:latin typeface="Times New Roman" pitchFamily="18" charset="0"/>
              <a:cs typeface="Times New Roman" pitchFamily="18" charset="0"/>
            </a:endParaRPr>
          </a:p>
        </p:txBody>
      </p:sp>
      <p:pic>
        <p:nvPicPr>
          <p:cNvPr id="3074" name="Picture 2" descr="C:\Users\oem\Desktop\Новая папка\unnamed.png"/>
          <p:cNvPicPr>
            <a:picLocks noChangeAspect="1" noChangeArrowheads="1"/>
          </p:cNvPicPr>
          <p:nvPr/>
        </p:nvPicPr>
        <p:blipFill>
          <a:blip r:embed="rId2"/>
          <a:srcRect/>
          <a:stretch>
            <a:fillRect/>
          </a:stretch>
        </p:blipFill>
        <p:spPr bwMode="auto">
          <a:xfrm>
            <a:off x="642910" y="3500438"/>
            <a:ext cx="4241796" cy="2386010"/>
          </a:xfrm>
          <a:prstGeom prst="rect">
            <a:avLst/>
          </a:prstGeom>
          <a:noFill/>
        </p:spPr>
      </p:pic>
      <p:pic>
        <p:nvPicPr>
          <p:cNvPr id="3075" name="Picture 3" descr="C:\Users\oem\Desktop\Новая папка\w3lvi4YpMCBZJE7A_KPRS1EofF1AmTcG.jpg"/>
          <p:cNvPicPr>
            <a:picLocks noChangeAspect="1" noChangeArrowheads="1"/>
          </p:cNvPicPr>
          <p:nvPr/>
        </p:nvPicPr>
        <p:blipFill>
          <a:blip r:embed="rId3"/>
          <a:srcRect/>
          <a:stretch>
            <a:fillRect/>
          </a:stretch>
        </p:blipFill>
        <p:spPr bwMode="auto">
          <a:xfrm>
            <a:off x="5214942" y="3500438"/>
            <a:ext cx="3580156" cy="238484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lstStyle/>
          <a:p>
            <a:r>
              <a:rPr lang="ru-RU" dirty="0" smtClean="0">
                <a:solidFill>
                  <a:schemeClr val="tx2"/>
                </a:solidFill>
                <a:latin typeface="Times New Roman" pitchFamily="18" charset="0"/>
                <a:cs typeface="Times New Roman" pitchFamily="18" charset="0"/>
              </a:rPr>
              <a:t>Тактика </a:t>
            </a:r>
            <a:r>
              <a:rPr lang="ru-RU" dirty="0" err="1" smtClean="0">
                <a:solidFill>
                  <a:schemeClr val="tx2"/>
                </a:solidFill>
                <a:latin typeface="Times New Roman" pitchFamily="18" charset="0"/>
                <a:cs typeface="Times New Roman" pitchFamily="18" charset="0"/>
              </a:rPr>
              <a:t>киберзапугивания</a:t>
            </a:r>
            <a:endParaRPr lang="ru-RU" dirty="0">
              <a:solidFill>
                <a:schemeClr val="tx2"/>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0" y="908720"/>
            <a:ext cx="8892480" cy="5592114"/>
          </a:xfrm>
        </p:spPr>
        <p:txBody>
          <a:bodyPr>
            <a:noAutofit/>
          </a:bodyPr>
          <a:lstStyle/>
          <a:p>
            <a:r>
              <a:rPr lang="ru-RU" sz="2800" dirty="0" smtClean="0">
                <a:solidFill>
                  <a:srgbClr val="002060"/>
                </a:solidFill>
                <a:latin typeface="Times New Roman" pitchFamily="18" charset="0"/>
                <a:cs typeface="Times New Roman" pitchFamily="18" charset="0"/>
              </a:rPr>
              <a:t>Публикация комментариев или слухов о ком-то в Интернете, которые являются вредными или неловкими. </a:t>
            </a:r>
          </a:p>
          <a:p>
            <a:r>
              <a:rPr lang="ru-RU" sz="2800" dirty="0" smtClean="0">
                <a:solidFill>
                  <a:srgbClr val="002060"/>
                </a:solidFill>
                <a:latin typeface="Times New Roman" pitchFamily="18" charset="0"/>
                <a:cs typeface="Times New Roman" pitchFamily="18" charset="0"/>
              </a:rPr>
              <a:t>Угрожать причинить кому-то боль или призывать им убить себя.</a:t>
            </a:r>
          </a:p>
          <a:p>
            <a:r>
              <a:rPr lang="ru-RU" sz="2800" dirty="0" smtClean="0">
                <a:solidFill>
                  <a:srgbClr val="002060"/>
                </a:solidFill>
                <a:latin typeface="Times New Roman" pitchFamily="18" charset="0"/>
                <a:cs typeface="Times New Roman" pitchFamily="18" charset="0"/>
              </a:rPr>
              <a:t>Публикация компрометирующей картинки или видео. </a:t>
            </a:r>
          </a:p>
          <a:p>
            <a:r>
              <a:rPr lang="ru-RU" sz="2800" dirty="0" smtClean="0">
                <a:solidFill>
                  <a:srgbClr val="002060"/>
                </a:solidFill>
                <a:latin typeface="Times New Roman" pitchFamily="18" charset="0"/>
                <a:cs typeface="Times New Roman" pitchFamily="18" charset="0"/>
              </a:rPr>
              <a:t>Публикация материалов через фальшивый </a:t>
            </a:r>
            <a:r>
              <a:rPr lang="ru-RU" sz="2800" dirty="0" err="1" smtClean="0">
                <a:solidFill>
                  <a:srgbClr val="002060"/>
                </a:solidFill>
                <a:latin typeface="Times New Roman" pitchFamily="18" charset="0"/>
                <a:cs typeface="Times New Roman" pitchFamily="18" charset="0"/>
              </a:rPr>
              <a:t>аккаунт</a:t>
            </a:r>
            <a:r>
              <a:rPr lang="ru-RU" sz="2800" dirty="0" smtClean="0">
                <a:solidFill>
                  <a:srgbClr val="002060"/>
                </a:solidFill>
                <a:latin typeface="Times New Roman" pitchFamily="18" charset="0"/>
                <a:cs typeface="Times New Roman" pitchFamily="18" charset="0"/>
              </a:rPr>
              <a:t> </a:t>
            </a:r>
          </a:p>
          <a:p>
            <a:r>
              <a:rPr lang="ru-RU" sz="2800" dirty="0" err="1" smtClean="0">
                <a:solidFill>
                  <a:srgbClr val="002060"/>
                </a:solidFill>
                <a:latin typeface="Times New Roman" pitchFamily="18" charset="0"/>
                <a:cs typeface="Times New Roman" pitchFamily="18" charset="0"/>
              </a:rPr>
              <a:t>Троллинг</a:t>
            </a:r>
            <a:r>
              <a:rPr lang="ru-RU" sz="2800" dirty="0" smtClean="0">
                <a:solidFill>
                  <a:srgbClr val="002060"/>
                </a:solidFill>
                <a:latin typeface="Times New Roman" pitchFamily="18" charset="0"/>
                <a:cs typeface="Times New Roman" pitchFamily="18" charset="0"/>
              </a:rPr>
              <a:t> на тему национальности, расы, вероисповедания </a:t>
            </a:r>
          </a:p>
          <a:p>
            <a:r>
              <a:rPr lang="ru-RU" sz="2800" dirty="0" smtClean="0">
                <a:solidFill>
                  <a:srgbClr val="002060"/>
                </a:solidFill>
                <a:latin typeface="Times New Roman" pitchFamily="18" charset="0"/>
                <a:cs typeface="Times New Roman" pitchFamily="18" charset="0"/>
              </a:rPr>
              <a:t>Создание порочащей информации о ком-либо </a:t>
            </a:r>
          </a:p>
          <a:p>
            <a:r>
              <a:rPr lang="ru-RU" sz="2800" dirty="0" smtClean="0">
                <a:solidFill>
                  <a:srgbClr val="002060"/>
                </a:solidFill>
                <a:latin typeface="Times New Roman" pitchFamily="18" charset="0"/>
                <a:cs typeface="Times New Roman" pitchFamily="18" charset="0"/>
              </a:rPr>
              <a:t>Рассылка порочащей информации содержащей личные данные жертвы</a:t>
            </a:r>
            <a:endParaRPr lang="ru-RU"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0"/>
            <a:ext cx="9252520" cy="1412776"/>
          </a:xfrm>
        </p:spPr>
        <p:txBody>
          <a:bodyPr>
            <a:noAutofit/>
          </a:bodyPr>
          <a:lstStyle/>
          <a:p>
            <a:r>
              <a:rPr lang="ru-RU" sz="3600" b="1" dirty="0" smtClean="0">
                <a:solidFill>
                  <a:schemeClr val="tx2"/>
                </a:solidFill>
                <a:latin typeface="Times New Roman" pitchFamily="18" charset="0"/>
                <a:cs typeface="Times New Roman" pitchFamily="18" charset="0"/>
              </a:rPr>
              <a:t>Откуда можно ждать опасности? </a:t>
            </a:r>
            <a:br>
              <a:rPr lang="ru-RU" sz="3600" b="1" dirty="0" smtClean="0">
                <a:solidFill>
                  <a:schemeClr val="tx2"/>
                </a:solidFill>
                <a:latin typeface="Times New Roman" pitchFamily="18" charset="0"/>
                <a:cs typeface="Times New Roman" pitchFamily="18" charset="0"/>
              </a:rPr>
            </a:br>
            <a:r>
              <a:rPr lang="ru-RU" sz="3600" b="1" dirty="0" smtClean="0">
                <a:solidFill>
                  <a:schemeClr val="tx2"/>
                </a:solidFill>
                <a:latin typeface="Times New Roman" pitchFamily="18" charset="0"/>
                <a:cs typeface="Times New Roman" pitchFamily="18" charset="0"/>
              </a:rPr>
              <a:t>Какие средства используются для </a:t>
            </a:r>
            <a:r>
              <a:rPr lang="ru-RU" sz="3600" b="1" dirty="0" err="1" smtClean="0">
                <a:solidFill>
                  <a:schemeClr val="tx2"/>
                </a:solidFill>
                <a:latin typeface="Times New Roman" pitchFamily="18" charset="0"/>
                <a:cs typeface="Times New Roman" pitchFamily="18" charset="0"/>
              </a:rPr>
              <a:t>кибербуллинга</a:t>
            </a:r>
            <a:r>
              <a:rPr lang="ru-RU" sz="3600" b="1" dirty="0" smtClean="0">
                <a:solidFill>
                  <a:schemeClr val="tx2"/>
                </a:solidFill>
                <a:latin typeface="Times New Roman" pitchFamily="18" charset="0"/>
                <a:cs typeface="Times New Roman" pitchFamily="18" charset="0"/>
              </a:rPr>
              <a:t>?</a:t>
            </a:r>
            <a:endParaRPr lang="ru-RU" sz="4000" b="1" dirty="0">
              <a:solidFill>
                <a:schemeClr val="tx2"/>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0" y="1556792"/>
            <a:ext cx="9001156" cy="5158356"/>
          </a:xfrm>
        </p:spPr>
        <p:txBody>
          <a:bodyPr>
            <a:normAutofit/>
          </a:bodyPr>
          <a:lstStyle/>
          <a:p>
            <a:pPr indent="0">
              <a:buNone/>
            </a:pPr>
            <a:r>
              <a:rPr lang="ru-RU" b="1" u="sng" dirty="0" smtClean="0">
                <a:solidFill>
                  <a:srgbClr val="FF0000"/>
                </a:solidFill>
                <a:latin typeface="Times New Roman" pitchFamily="18" charset="0"/>
                <a:cs typeface="Times New Roman" pitchFamily="18" charset="0"/>
              </a:rPr>
              <a:t>Мобильная связь</a:t>
            </a:r>
            <a:endParaRPr lang="ru-RU" b="1" dirty="0" smtClean="0">
              <a:solidFill>
                <a:srgbClr val="FF0000"/>
              </a:solidFill>
              <a:latin typeface="Times New Roman" pitchFamily="18" charset="0"/>
              <a:cs typeface="Times New Roman" pitchFamily="18" charset="0"/>
            </a:endParaRPr>
          </a:p>
          <a:p>
            <a:pPr indent="0">
              <a:buNone/>
            </a:pPr>
            <a:r>
              <a:rPr lang="ru-RU" b="1" u="sng" dirty="0" smtClean="0">
                <a:solidFill>
                  <a:srgbClr val="FF0000"/>
                </a:solidFill>
                <a:latin typeface="Times New Roman" pitchFamily="18" charset="0"/>
                <a:cs typeface="Times New Roman" pitchFamily="18" charset="0"/>
              </a:rPr>
              <a:t>Сервисы мгновенных сообщений</a:t>
            </a:r>
            <a:endParaRPr lang="ru-RU" b="1" dirty="0" smtClean="0">
              <a:solidFill>
                <a:srgbClr val="FF0000"/>
              </a:solidFill>
              <a:latin typeface="Times New Roman" pitchFamily="18" charset="0"/>
              <a:cs typeface="Times New Roman" pitchFamily="18" charset="0"/>
            </a:endParaRPr>
          </a:p>
          <a:p>
            <a:pPr indent="0">
              <a:buNone/>
            </a:pPr>
            <a:r>
              <a:rPr lang="ru-RU" b="1" u="sng" dirty="0" smtClean="0">
                <a:solidFill>
                  <a:srgbClr val="FF0000"/>
                </a:solidFill>
                <a:latin typeface="Times New Roman" pitchFamily="18" charset="0"/>
                <a:cs typeface="Times New Roman" pitchFamily="18" charset="0"/>
              </a:rPr>
              <a:t>Чаты и форумы</a:t>
            </a:r>
            <a:r>
              <a:rPr lang="ru-RU" b="1" dirty="0" smtClean="0">
                <a:solidFill>
                  <a:srgbClr val="FF0000"/>
                </a:solidFill>
                <a:latin typeface="Times New Roman" pitchFamily="18" charset="0"/>
                <a:cs typeface="Times New Roman" pitchFamily="18" charset="0"/>
              </a:rPr>
              <a:t> </a:t>
            </a:r>
          </a:p>
          <a:p>
            <a:pPr indent="0">
              <a:buNone/>
            </a:pPr>
            <a:r>
              <a:rPr lang="ru-RU" b="1" u="sng" dirty="0" smtClean="0">
                <a:solidFill>
                  <a:srgbClr val="FF0000"/>
                </a:solidFill>
                <a:latin typeface="Times New Roman" pitchFamily="18" charset="0"/>
                <a:cs typeface="Times New Roman" pitchFamily="18" charset="0"/>
              </a:rPr>
              <a:t>Электронная почта</a:t>
            </a:r>
            <a:r>
              <a:rPr lang="ru-RU" b="1" dirty="0" smtClean="0">
                <a:solidFill>
                  <a:srgbClr val="FF0000"/>
                </a:solidFill>
                <a:latin typeface="Times New Roman" pitchFamily="18" charset="0"/>
                <a:cs typeface="Times New Roman" pitchFamily="18" charset="0"/>
              </a:rPr>
              <a:t> </a:t>
            </a:r>
          </a:p>
          <a:p>
            <a:pPr indent="0">
              <a:buNone/>
            </a:pPr>
            <a:r>
              <a:rPr lang="ru-RU" b="1" u="sng" dirty="0" err="1" smtClean="0">
                <a:solidFill>
                  <a:srgbClr val="FF0000"/>
                </a:solidFill>
                <a:latin typeface="Times New Roman" pitchFamily="18" charset="0"/>
                <a:cs typeface="Times New Roman" pitchFamily="18" charset="0"/>
              </a:rPr>
              <a:t>Веб-камеры</a:t>
            </a:r>
            <a:endParaRPr lang="ru-RU" b="1" dirty="0" smtClean="0">
              <a:solidFill>
                <a:srgbClr val="FF0000"/>
              </a:solidFill>
              <a:latin typeface="Times New Roman" pitchFamily="18" charset="0"/>
              <a:cs typeface="Times New Roman" pitchFamily="18" charset="0"/>
            </a:endParaRPr>
          </a:p>
          <a:p>
            <a:pPr indent="0">
              <a:buNone/>
            </a:pPr>
            <a:r>
              <a:rPr lang="ru-RU" b="1" u="sng" dirty="0" smtClean="0">
                <a:solidFill>
                  <a:srgbClr val="FF0000"/>
                </a:solidFill>
                <a:latin typeface="Times New Roman" pitchFamily="18" charset="0"/>
                <a:cs typeface="Times New Roman" pitchFamily="18" charset="0"/>
              </a:rPr>
              <a:t>Социальные сети</a:t>
            </a:r>
            <a:endParaRPr lang="ru-RU" b="1" dirty="0" smtClean="0">
              <a:solidFill>
                <a:srgbClr val="FF0000"/>
              </a:solidFill>
              <a:latin typeface="Times New Roman" pitchFamily="18" charset="0"/>
              <a:cs typeface="Times New Roman" pitchFamily="18" charset="0"/>
            </a:endParaRPr>
          </a:p>
          <a:p>
            <a:pPr indent="0">
              <a:buNone/>
            </a:pPr>
            <a:r>
              <a:rPr lang="ru-RU" b="1" u="sng" dirty="0" smtClean="0">
                <a:solidFill>
                  <a:srgbClr val="FF0000"/>
                </a:solidFill>
                <a:latin typeface="Times New Roman" pitchFamily="18" charset="0"/>
                <a:cs typeface="Times New Roman" pitchFamily="18" charset="0"/>
              </a:rPr>
              <a:t>Сервисы </a:t>
            </a:r>
            <a:r>
              <a:rPr lang="ru-RU" b="1" u="sng" dirty="0" err="1" smtClean="0">
                <a:solidFill>
                  <a:srgbClr val="FF0000"/>
                </a:solidFill>
                <a:latin typeface="Times New Roman" pitchFamily="18" charset="0"/>
                <a:cs typeface="Times New Roman" pitchFamily="18" charset="0"/>
              </a:rPr>
              <a:t>видеохостинга</a:t>
            </a:r>
            <a:r>
              <a:rPr lang="ru-RU" b="1" dirty="0" smtClean="0">
                <a:solidFill>
                  <a:srgbClr val="FF0000"/>
                </a:solidFill>
                <a:latin typeface="Times New Roman" pitchFamily="18" charset="0"/>
                <a:cs typeface="Times New Roman" pitchFamily="18" charset="0"/>
              </a:rPr>
              <a:t> </a:t>
            </a:r>
          </a:p>
          <a:p>
            <a:pPr indent="0">
              <a:buNone/>
            </a:pPr>
            <a:r>
              <a:rPr lang="ru-RU" b="1" u="sng" dirty="0" smtClean="0">
                <a:solidFill>
                  <a:srgbClr val="FF0000"/>
                </a:solidFill>
                <a:latin typeface="Times New Roman" pitchFamily="18" charset="0"/>
                <a:cs typeface="Times New Roman" pitchFamily="18" charset="0"/>
              </a:rPr>
              <a:t>Игровые сайты и виртуальные игровые миры</a:t>
            </a:r>
            <a:endParaRPr lang="ru-RU" b="1" dirty="0">
              <a:solidFill>
                <a:srgbClr val="FF0000"/>
              </a:solidFill>
              <a:latin typeface="Times New Roman" pitchFamily="18" charset="0"/>
              <a:cs typeface="Times New Roman" pitchFamily="18" charset="0"/>
            </a:endParaRPr>
          </a:p>
        </p:txBody>
      </p:sp>
      <p:pic>
        <p:nvPicPr>
          <p:cNvPr id="1026" name="Picture 2" descr="H:\буллинг\Новая папка\fba86928600d996e970924d401abc72d.jpg"/>
          <p:cNvPicPr>
            <a:picLocks noChangeAspect="1" noChangeArrowheads="1"/>
          </p:cNvPicPr>
          <p:nvPr/>
        </p:nvPicPr>
        <p:blipFill>
          <a:blip r:embed="rId2"/>
          <a:srcRect/>
          <a:stretch>
            <a:fillRect/>
          </a:stretch>
        </p:blipFill>
        <p:spPr bwMode="auto">
          <a:xfrm>
            <a:off x="5849249" y="2276872"/>
            <a:ext cx="3263154" cy="21669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24744"/>
          </a:xfrm>
        </p:spPr>
        <p:txBody>
          <a:bodyPr>
            <a:normAutofit fontScale="90000"/>
          </a:bodyPr>
          <a:lstStyle/>
          <a:p>
            <a:r>
              <a:rPr lang="ru-RU" b="1" dirty="0" smtClean="0">
                <a:solidFill>
                  <a:schemeClr val="tx2"/>
                </a:solidFill>
                <a:latin typeface="Times New Roman" pitchFamily="18" charset="0"/>
                <a:cs typeface="Times New Roman" pitchFamily="18" charset="0"/>
              </a:rPr>
              <a:t>Что можно сделать если столкнулись с ситуацией </a:t>
            </a:r>
            <a:r>
              <a:rPr lang="ru-RU" b="1" dirty="0" err="1" smtClean="0">
                <a:solidFill>
                  <a:schemeClr val="tx2"/>
                </a:solidFill>
                <a:latin typeface="Times New Roman" pitchFamily="18" charset="0"/>
                <a:cs typeface="Times New Roman" pitchFamily="18" charset="0"/>
              </a:rPr>
              <a:t>кибертравли</a:t>
            </a:r>
            <a:r>
              <a:rPr lang="ru-RU" b="1" dirty="0" smtClean="0">
                <a:solidFill>
                  <a:schemeClr val="tx2"/>
                </a:solidFill>
                <a:latin typeface="Times New Roman" pitchFamily="18" charset="0"/>
                <a:cs typeface="Times New Roman" pitchFamily="18" charset="0"/>
              </a:rPr>
              <a:t>?</a:t>
            </a:r>
            <a:endParaRPr lang="ru-RU" b="1" dirty="0">
              <a:solidFill>
                <a:schemeClr val="tx2"/>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0" y="1196752"/>
            <a:ext cx="9144000" cy="5661248"/>
          </a:xfrm>
        </p:spPr>
        <p:txBody>
          <a:bodyPr>
            <a:noAutofit/>
          </a:bodyPr>
          <a:lstStyle/>
          <a:p>
            <a:pPr indent="0">
              <a:buFont typeface="Wingdings" pitchFamily="2" charset="2"/>
              <a:buChar char="v"/>
            </a:pPr>
            <a:r>
              <a:rPr lang="ru-RU" sz="2200" dirty="0" smtClean="0">
                <a:solidFill>
                  <a:srgbClr val="002060"/>
                </a:solidFill>
                <a:latin typeface="Times New Roman" pitchFamily="18" charset="0"/>
                <a:cs typeface="Times New Roman" pitchFamily="18" charset="0"/>
              </a:rPr>
              <a:t>Все зафиксируйте (</a:t>
            </a:r>
            <a:r>
              <a:rPr lang="ru-RU" sz="2200" dirty="0" err="1" smtClean="0">
                <a:solidFill>
                  <a:srgbClr val="002060"/>
                </a:solidFill>
                <a:latin typeface="Times New Roman" pitchFamily="18" charset="0"/>
                <a:cs typeface="Times New Roman" pitchFamily="18" charset="0"/>
              </a:rPr>
              <a:t>скриншот</a:t>
            </a:r>
            <a:r>
              <a:rPr lang="ru-RU" sz="2200" dirty="0" smtClean="0">
                <a:solidFill>
                  <a:srgbClr val="002060"/>
                </a:solidFill>
                <a:latin typeface="Times New Roman" pitchFamily="18" charset="0"/>
                <a:cs typeface="Times New Roman" pitchFamily="18" charset="0"/>
              </a:rPr>
              <a:t> экрана) </a:t>
            </a:r>
          </a:p>
          <a:p>
            <a:pPr indent="0">
              <a:buFont typeface="Wingdings" pitchFamily="2" charset="2"/>
              <a:buChar char="v"/>
            </a:pPr>
            <a:r>
              <a:rPr lang="ru-RU" sz="2200" dirty="0" smtClean="0">
                <a:solidFill>
                  <a:srgbClr val="002060"/>
                </a:solidFill>
                <a:latin typeface="Times New Roman" pitchFamily="18" charset="0"/>
                <a:cs typeface="Times New Roman" pitchFamily="18" charset="0"/>
              </a:rPr>
              <a:t>Не реагируйте на сообщение </a:t>
            </a:r>
          </a:p>
          <a:p>
            <a:pPr indent="0">
              <a:buFont typeface="Wingdings" pitchFamily="2" charset="2"/>
              <a:buChar char="v"/>
            </a:pPr>
            <a:r>
              <a:rPr lang="ru-RU" sz="2200" dirty="0" smtClean="0">
                <a:solidFill>
                  <a:srgbClr val="002060"/>
                </a:solidFill>
                <a:latin typeface="Times New Roman" pitchFamily="18" charset="0"/>
                <a:cs typeface="Times New Roman" pitchFamily="18" charset="0"/>
              </a:rPr>
              <a:t>Храните доказательства (для провайдера и правоохранительных органов) </a:t>
            </a:r>
          </a:p>
          <a:p>
            <a:pPr indent="0">
              <a:buFont typeface="Wingdings" pitchFamily="2" charset="2"/>
              <a:buChar char="v"/>
            </a:pPr>
            <a:r>
              <a:rPr lang="ru-RU" sz="2200" dirty="0" smtClean="0">
                <a:solidFill>
                  <a:srgbClr val="002060"/>
                </a:solidFill>
                <a:latin typeface="Times New Roman" pitchFamily="18" charset="0"/>
                <a:cs typeface="Times New Roman" pitchFamily="18" charset="0"/>
              </a:rPr>
              <a:t>Заблокируйте </a:t>
            </a:r>
            <a:r>
              <a:rPr lang="ru-RU" sz="2200" dirty="0" err="1" smtClean="0">
                <a:solidFill>
                  <a:srgbClr val="002060"/>
                </a:solidFill>
                <a:latin typeface="Times New Roman" pitchFamily="18" charset="0"/>
                <a:cs typeface="Times New Roman" pitchFamily="18" charset="0"/>
              </a:rPr>
              <a:t>буллера</a:t>
            </a:r>
            <a:r>
              <a:rPr lang="ru-RU" sz="2200" dirty="0" smtClean="0">
                <a:solidFill>
                  <a:srgbClr val="002060"/>
                </a:solidFill>
                <a:latin typeface="Times New Roman" pitchFamily="18" charset="0"/>
                <a:cs typeface="Times New Roman" pitchFamily="18" charset="0"/>
              </a:rPr>
              <a:t> </a:t>
            </a:r>
          </a:p>
          <a:p>
            <a:pPr indent="0">
              <a:buFont typeface="Wingdings" pitchFamily="2" charset="2"/>
              <a:buChar char="v"/>
            </a:pPr>
            <a:r>
              <a:rPr lang="ru-RU" sz="2200" dirty="0" smtClean="0">
                <a:solidFill>
                  <a:srgbClr val="002060"/>
                </a:solidFill>
                <a:latin typeface="Times New Roman" pitchFamily="18" charset="0"/>
                <a:cs typeface="Times New Roman" pitchFamily="18" charset="0"/>
              </a:rPr>
              <a:t>Расскажите родителям. </a:t>
            </a:r>
          </a:p>
          <a:p>
            <a:pPr indent="0">
              <a:buNone/>
            </a:pPr>
            <a:r>
              <a:rPr lang="ru-RU" sz="2200" b="1" i="1" u="sng" dirty="0" smtClean="0">
                <a:solidFill>
                  <a:srgbClr val="002060"/>
                </a:solidFill>
                <a:latin typeface="Times New Roman" pitchFamily="18" charset="0"/>
                <a:cs typeface="Times New Roman" pitchFamily="18" charset="0"/>
              </a:rPr>
              <a:t>Вместе с родителями </a:t>
            </a:r>
            <a:r>
              <a:rPr lang="ru-RU" sz="2200" dirty="0" smtClean="0">
                <a:solidFill>
                  <a:srgbClr val="002060"/>
                </a:solidFill>
                <a:latin typeface="Times New Roman" pitchFamily="18" charset="0"/>
                <a:cs typeface="Times New Roman" pitchFamily="18" charset="0"/>
              </a:rPr>
              <a:t>постарайтесь разобраться в ситуации:</a:t>
            </a:r>
          </a:p>
          <a:p>
            <a:pPr indent="0">
              <a:buFontTx/>
              <a:buChar char="-"/>
            </a:pPr>
            <a:r>
              <a:rPr lang="ru-RU" sz="2200" dirty="0" smtClean="0">
                <a:solidFill>
                  <a:srgbClr val="002060"/>
                </a:solidFill>
                <a:latin typeface="Times New Roman" pitchFamily="18" charset="0"/>
                <a:cs typeface="Times New Roman" pitchFamily="18" charset="0"/>
              </a:rPr>
              <a:t>(В чем конфликт, кто участник, что за причина, есть ли угроза жизни). </a:t>
            </a:r>
          </a:p>
          <a:p>
            <a:pPr indent="0">
              <a:buNone/>
            </a:pPr>
            <a:r>
              <a:rPr lang="ru-RU" sz="2200" b="1" i="1" u="sng" dirty="0" smtClean="0">
                <a:solidFill>
                  <a:srgbClr val="002060"/>
                </a:solidFill>
                <a:latin typeface="Times New Roman" pitchFamily="18" charset="0"/>
                <a:cs typeface="Times New Roman" pitchFamily="18" charset="0"/>
              </a:rPr>
              <a:t>Обратитесь за помощью:</a:t>
            </a:r>
          </a:p>
          <a:p>
            <a:pPr indent="0">
              <a:buFontTx/>
              <a:buChar char="-"/>
            </a:pPr>
            <a:r>
              <a:rPr lang="ru-RU" sz="2200" dirty="0" smtClean="0">
                <a:solidFill>
                  <a:srgbClr val="002060"/>
                </a:solidFill>
                <a:latin typeface="Times New Roman" pitchFamily="18" charset="0"/>
                <a:cs typeface="Times New Roman" pitchFamily="18" charset="0"/>
              </a:rPr>
              <a:t>к администратору ресурса. </a:t>
            </a:r>
          </a:p>
          <a:p>
            <a:pPr indent="0">
              <a:buFontTx/>
              <a:buChar char="-"/>
            </a:pPr>
            <a:r>
              <a:rPr lang="ru-RU" sz="2200" dirty="0" smtClean="0">
                <a:solidFill>
                  <a:srgbClr val="002060"/>
                </a:solidFill>
                <a:latin typeface="Times New Roman" pitchFamily="18" charset="0"/>
                <a:cs typeface="Times New Roman" pitchFamily="18" charset="0"/>
              </a:rPr>
              <a:t>Если в травле участвуют ученики школы – к директору. </a:t>
            </a:r>
          </a:p>
          <a:p>
            <a:pPr indent="0">
              <a:buFontTx/>
              <a:buChar char="-"/>
            </a:pPr>
            <a:r>
              <a:rPr lang="ru-RU" sz="2200" dirty="0" smtClean="0">
                <a:solidFill>
                  <a:srgbClr val="002060"/>
                </a:solidFill>
                <a:latin typeface="Times New Roman" pitchFamily="18" charset="0"/>
                <a:cs typeface="Times New Roman" pitchFamily="18" charset="0"/>
              </a:rPr>
              <a:t>Если угроза жизни – в правоохранительные органы, приложив доказательства.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765</TotalTime>
  <Words>636</Words>
  <Application>Microsoft Office PowerPoint</Application>
  <PresentationFormat>Экран (4:3)</PresentationFormat>
  <Paragraphs>142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Воздушный поток</vt:lpstr>
      <vt:lpstr>Что такое буллинг и кибербуллинг?</vt:lpstr>
      <vt:lpstr>Презентация PowerPoint</vt:lpstr>
      <vt:lpstr>Инициаторы травли - буллеры</vt:lpstr>
      <vt:lpstr>Виды буллинга</vt:lpstr>
      <vt:lpstr>Презентация PowerPoint</vt:lpstr>
      <vt:lpstr>Презентация PowerPoint</vt:lpstr>
      <vt:lpstr>Тактика киберзапугивания</vt:lpstr>
      <vt:lpstr>Откуда можно ждать опасности?  Какие средства используются для кибербуллинга?</vt:lpstr>
      <vt:lpstr>Что можно сделать если столкнулись с ситуацией кибертравли?</vt:lpstr>
      <vt:lpstr>Презентация PowerPoint</vt:lpstr>
      <vt:lpstr>Презентация PowerPoint</vt:lpstr>
      <vt:lpstr>Распределение ролей в буллинге</vt:lpstr>
      <vt:lpstr>Признаки ребенка агрессора</vt:lpstr>
      <vt:lpstr>Возможные последствия:</vt:lpstr>
      <vt:lpstr>Презентация PowerPoint</vt:lpstr>
      <vt:lpstr>Спасибо за внимание!</vt:lpstr>
      <vt:lpstr>Тренинг «Профилактика буллинга» </vt:lpstr>
      <vt:lpstr>Цель тренинга: повышение толерантности и эмпатии, профилактика конфликтов в межличностных отношениях учащихся.</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БУЛЛИНГ. Что это?</dc:title>
  <dc:creator>oem</dc:creator>
  <cp:lastModifiedBy>Пользователь</cp:lastModifiedBy>
  <cp:revision>65</cp:revision>
  <dcterms:created xsi:type="dcterms:W3CDTF">2020-02-12T02:32:27Z</dcterms:created>
  <dcterms:modified xsi:type="dcterms:W3CDTF">2020-09-16T17:36:42Z</dcterms:modified>
</cp:coreProperties>
</file>