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80" r:id="rId2"/>
    <p:sldId id="257" r:id="rId3"/>
    <p:sldId id="270" r:id="rId4"/>
    <p:sldId id="261" r:id="rId5"/>
    <p:sldId id="266" r:id="rId6"/>
    <p:sldId id="276" r:id="rId7"/>
    <p:sldId id="277" r:id="rId8"/>
    <p:sldId id="260" r:id="rId9"/>
    <p:sldId id="262" r:id="rId10"/>
    <p:sldId id="269" r:id="rId11"/>
    <p:sldId id="278" r:id="rId12"/>
    <p:sldId id="263" r:id="rId13"/>
    <p:sldId id="279" r:id="rId14"/>
  </p:sldIdLst>
  <p:sldSz cx="9144000" cy="6858000" type="screen4x3"/>
  <p:notesSz cx="6858000" cy="9144000"/>
  <p:custShowLst>
    <p:custShow name="Произвольный показ 1" id="0">
      <p:sldLst/>
    </p:custShow>
  </p:custShow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6600CC"/>
    <a:srgbClr val="000099"/>
    <a:srgbClr val="00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0" d="100"/>
          <a:sy n="120" d="100"/>
        </p:scale>
        <p:origin x="-13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6A74EB-EAFE-418F-9842-A4E0B9AAAE66}" type="datetimeFigureOut">
              <a:rPr lang="ru-RU" smtClean="0"/>
              <a:pPr/>
              <a:t>24.09.2020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D7CF3D-2AB3-4122-A899-149DABF6C790}" type="slidenum">
              <a:rPr lang="ru-RU" smtClean="0"/>
              <a:pPr/>
              <a:t>‹#›</a:t>
            </a:fld>
            <a:endParaRPr lang="ru-RU"/>
          </a:p>
        </p:txBody>
      </p:sp>
    </p:spTree>
    <p:extLst>
      <p:ext uri="{BB962C8B-B14F-4D97-AF65-F5344CB8AC3E}">
        <p14:creationId xmlns:p14="http://schemas.microsoft.com/office/powerpoint/2010/main" val="1995398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533156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05471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80503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430614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90024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24.09.2020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52553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24.09.2020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951587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24.09.2020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12319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205372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85314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15948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106E36-FD25-4E2D-B0AA-010F637433A0}" type="datetimeFigureOut">
              <a:rPr lang="ru-RU" smtClean="0"/>
              <a:pPr/>
              <a:t>24.09.2020</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3749580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psyholic.ru/stressy-depressii/priznaki-u-podrostkov.html"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2019\Медиация2\картинки\How-to-Stop-Bullying.jpg"/>
          <p:cNvPicPr>
            <a:picLocks noChangeAspect="1" noChangeArrowheads="1"/>
          </p:cNvPicPr>
          <p:nvPr/>
        </p:nvPicPr>
        <p:blipFill>
          <a:blip r:embed="rId2" cstate="print"/>
          <a:srcRect/>
          <a:stretch>
            <a:fillRect/>
          </a:stretch>
        </p:blipFill>
        <p:spPr bwMode="auto">
          <a:xfrm>
            <a:off x="1115617" y="1961672"/>
            <a:ext cx="5040560" cy="33603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192254" y="188640"/>
            <a:ext cx="6048672" cy="1754326"/>
          </a:xfrm>
          <a:prstGeom prst="rect">
            <a:avLst/>
          </a:prstGeom>
          <a:noFill/>
        </p:spPr>
        <p:txBody>
          <a:bodyPr wrap="square" rtlCol="0">
            <a:spAutoFit/>
          </a:bodyPr>
          <a:lstStyle/>
          <a:p>
            <a:r>
              <a:rPr lang="ru-RU" sz="3600" dirty="0">
                <a:solidFill>
                  <a:srgbClr val="000099"/>
                </a:solidFill>
                <a:effectLst>
                  <a:outerShdw blurRad="38100" dist="38100" dir="2700000" algn="tl">
                    <a:srgbClr val="000000">
                      <a:alpha val="43137"/>
                    </a:srgbClr>
                  </a:outerShdw>
                </a:effectLst>
                <a:latin typeface="Comic Sans MS" pitchFamily="66" charset="0"/>
              </a:rPr>
              <a:t>Профилактика </a:t>
            </a:r>
            <a:r>
              <a:rPr lang="ru-RU" sz="3600" dirty="0" err="1">
                <a:solidFill>
                  <a:srgbClr val="000099"/>
                </a:solidFill>
                <a:effectLst>
                  <a:outerShdw blurRad="38100" dist="38100" dir="2700000" algn="tl">
                    <a:srgbClr val="000000">
                      <a:alpha val="43137"/>
                    </a:srgbClr>
                  </a:outerShdw>
                </a:effectLst>
                <a:latin typeface="Comic Sans MS" pitchFamily="66" charset="0"/>
              </a:rPr>
              <a:t>буллинга</a:t>
            </a:r>
            <a:r>
              <a:rPr lang="ru-RU" sz="3600" dirty="0">
                <a:solidFill>
                  <a:srgbClr val="000099"/>
                </a:solidFill>
                <a:effectLst>
                  <a:outerShdw blurRad="38100" dist="38100" dir="2700000" algn="tl">
                    <a:srgbClr val="000000">
                      <a:alpha val="43137"/>
                    </a:srgbClr>
                  </a:outerShdw>
                </a:effectLst>
                <a:latin typeface="Comic Sans MS" pitchFamily="66" charset="0"/>
              </a:rPr>
              <a:t> в образовательной организации </a:t>
            </a:r>
          </a:p>
        </p:txBody>
      </p:sp>
      <p:sp>
        <p:nvSpPr>
          <p:cNvPr id="2" name="Прямоугольник 1"/>
          <p:cNvSpPr/>
          <p:nvPr/>
        </p:nvSpPr>
        <p:spPr>
          <a:xfrm>
            <a:off x="3923928" y="5733256"/>
            <a:ext cx="4968552"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Педагог – психолог: </a:t>
            </a:r>
            <a:r>
              <a:rPr lang="ru-RU" dirty="0" err="1" smtClean="0"/>
              <a:t>Сыздыкова</a:t>
            </a:r>
            <a:r>
              <a:rPr lang="ru-RU" dirty="0" smtClean="0"/>
              <a:t> </a:t>
            </a:r>
            <a:r>
              <a:rPr lang="ru-RU" dirty="0" err="1" smtClean="0"/>
              <a:t>Альфия</a:t>
            </a:r>
            <a:r>
              <a:rPr lang="ru-RU" dirty="0" smtClean="0"/>
              <a:t> </a:t>
            </a:r>
            <a:r>
              <a:rPr lang="ru-RU" dirty="0" err="1" smtClean="0"/>
              <a:t>Сакеновна</a:t>
            </a:r>
            <a:endParaRPr lang="ru-RU"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476672"/>
            <a:ext cx="4608512" cy="5816977"/>
          </a:xfrm>
          <a:prstGeom prst="rect">
            <a:avLst/>
          </a:prstGeom>
          <a:noFill/>
        </p:spPr>
        <p:txBody>
          <a:bodyPr wrap="square" rtlCol="0">
            <a:spAutoFit/>
          </a:bodyPr>
          <a:lstStyle/>
          <a:p>
            <a:pPr marL="342900" indent="-342900" algn="ctr"/>
            <a:r>
              <a:rPr lang="ru-RU" sz="2400" b="1" dirty="0" smtClean="0">
                <a:solidFill>
                  <a:schemeClr val="accent6">
                    <a:lumMod val="50000"/>
                  </a:schemeClr>
                </a:solidFill>
                <a:effectLst>
                  <a:outerShdw blurRad="38100" dist="38100" dir="2700000" algn="tl">
                    <a:srgbClr val="000000">
                      <a:alpha val="43137"/>
                    </a:srgbClr>
                  </a:outerShdw>
                </a:effectLst>
                <a:latin typeface="Comic Sans MS" pitchFamily="66" charset="0"/>
              </a:rPr>
              <a:t>Рекомендации родителям</a:t>
            </a:r>
            <a:r>
              <a:rPr lang="ru-RU" sz="2400" dirty="0" smtClean="0">
                <a:solidFill>
                  <a:schemeClr val="accent6">
                    <a:lumMod val="50000"/>
                  </a:schemeClr>
                </a:solidFill>
                <a:effectLst>
                  <a:outerShdw blurRad="38100" dist="38100" dir="2700000" algn="tl">
                    <a:srgbClr val="000000">
                      <a:alpha val="43137"/>
                    </a:srgbClr>
                  </a:outerShdw>
                </a:effectLst>
                <a:latin typeface="Comic Sans MS" pitchFamily="66" charset="0"/>
              </a:rPr>
              <a:t>:</a:t>
            </a:r>
          </a:p>
          <a:p>
            <a:pPr marL="342900" indent="-342900">
              <a:buFont typeface="+mj-lt"/>
              <a:buAutoNum type="arabicPeriod"/>
            </a:pPr>
            <a:endParaRPr lang="ru-RU" sz="2400" dirty="0" smtClean="0">
              <a:solidFill>
                <a:schemeClr val="accent6">
                  <a:lumMod val="50000"/>
                </a:schemeClr>
              </a:solidFill>
              <a:latin typeface="Comic Sans MS" pitchFamily="66" charset="0"/>
            </a:endParaRPr>
          </a:p>
          <a:p>
            <a:pPr marL="342900" indent="-342900">
              <a:buFont typeface="+mj-lt"/>
              <a:buAutoNum type="arabicPeriod"/>
            </a:pPr>
            <a:r>
              <a:rPr lang="ru-RU" dirty="0" smtClean="0">
                <a:latin typeface="Comic Sans MS" pitchFamily="66" charset="0"/>
              </a:rPr>
              <a:t>Родители должны показывать своему ребёнку, что он не остался наедине со своей проблемой, что они всегда готовы его поддержать.</a:t>
            </a:r>
            <a:endParaRPr lang="en-US" dirty="0" smtClean="0">
              <a:latin typeface="Comic Sans MS" pitchFamily="66" charset="0"/>
            </a:endParaRPr>
          </a:p>
          <a:p>
            <a:pPr marL="342900" indent="-342900">
              <a:buFont typeface="+mj-lt"/>
              <a:buAutoNum type="arabicPeriod"/>
            </a:pPr>
            <a:endParaRPr lang="ru-RU" dirty="0" smtClean="0">
              <a:latin typeface="Comic Sans MS" pitchFamily="66" charset="0"/>
            </a:endParaRPr>
          </a:p>
          <a:p>
            <a:pPr marL="342900" indent="-342900">
              <a:buFont typeface="+mj-lt"/>
              <a:buAutoNum type="arabicPeriod"/>
            </a:pPr>
            <a:r>
              <a:rPr lang="ru-RU" dirty="0" smtClean="0">
                <a:latin typeface="Comic Sans MS" pitchFamily="66" charset="0"/>
              </a:rPr>
              <a:t>Недопустимо снова и снова расспрашивать ребенка о том, что он пережил, заставляя возвращаться в те события, когда он ощущал угрозы, унижение или давление.</a:t>
            </a:r>
            <a:endParaRPr lang="en-US" dirty="0" smtClean="0">
              <a:latin typeface="Comic Sans MS" pitchFamily="66" charset="0"/>
            </a:endParaRPr>
          </a:p>
          <a:p>
            <a:pPr marL="342900" indent="-342900">
              <a:buFont typeface="+mj-lt"/>
              <a:buAutoNum type="arabicPeriod"/>
            </a:pPr>
            <a:endParaRPr lang="ru-RU" dirty="0" smtClean="0">
              <a:latin typeface="Comic Sans MS" pitchFamily="66" charset="0"/>
            </a:endParaRPr>
          </a:p>
          <a:p>
            <a:pPr marL="342900" indent="-342900">
              <a:buFont typeface="+mj-lt"/>
              <a:buAutoNum type="arabicPeriod"/>
            </a:pPr>
            <a:r>
              <a:rPr lang="ru-RU" dirty="0" smtClean="0">
                <a:latin typeface="Comic Sans MS" pitchFamily="66" charset="0"/>
              </a:rPr>
              <a:t>Нельзя насмехаться над своим сыном или дочерью, говорить, что это все несерьезно, что он слишком остро реагирует на поведение одноклассников, следует поддерживать адекватный уровень самооценки .</a:t>
            </a:r>
          </a:p>
        </p:txBody>
      </p:sp>
      <p:pic>
        <p:nvPicPr>
          <p:cNvPr id="2050" name="Picture 2" descr="F:\2019\Медиация2\картинки\kart.png"/>
          <p:cNvPicPr>
            <a:picLocks noChangeAspect="1" noChangeArrowheads="1"/>
          </p:cNvPicPr>
          <p:nvPr/>
        </p:nvPicPr>
        <p:blipFill>
          <a:blip r:embed="rId2" cstate="print"/>
          <a:srcRect/>
          <a:stretch>
            <a:fillRect/>
          </a:stretch>
        </p:blipFill>
        <p:spPr bwMode="auto">
          <a:xfrm>
            <a:off x="4788024" y="1353466"/>
            <a:ext cx="4553621" cy="4553620"/>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8064896" cy="3416320"/>
          </a:xfrm>
          <a:prstGeom prst="rect">
            <a:avLst/>
          </a:prstGeom>
        </p:spPr>
        <p:txBody>
          <a:bodyPr wrap="square">
            <a:spAutoFit/>
          </a:bodyPr>
          <a:lstStyle/>
          <a:p>
            <a:pPr marL="342900" indent="-342900" algn="just"/>
            <a:r>
              <a:rPr lang="ru-RU" dirty="0" smtClean="0">
                <a:latin typeface="Comic Sans MS" pitchFamily="66" charset="0"/>
              </a:rPr>
              <a:t>4.  Убедите своего ребенка в том, что другие дети рассчитывают на то, что он начнет паниковать, покажет свою слабость, начнет жаловаться, плакать или </a:t>
            </a:r>
            <a:r>
              <a:rPr lang="ru-RU" dirty="0" err="1" smtClean="0">
                <a:latin typeface="Comic Sans MS" pitchFamily="66" charset="0"/>
              </a:rPr>
              <a:t>истерить</a:t>
            </a:r>
            <a:r>
              <a:rPr lang="ru-RU" dirty="0" smtClean="0">
                <a:latin typeface="Comic Sans MS" pitchFamily="66" charset="0"/>
              </a:rPr>
              <a:t>. А значит, необходимо демонстрировать свою невозмутимость и самодостаточность, чтобы другие не цеплялись. </a:t>
            </a:r>
            <a:endParaRPr lang="en-US" dirty="0" smtClean="0">
              <a:latin typeface="Comic Sans MS" pitchFamily="66" charset="0"/>
            </a:endParaRPr>
          </a:p>
          <a:p>
            <a:pPr marL="342900" indent="-342900" algn="just"/>
            <a:endParaRPr lang="ru-RU" dirty="0" smtClean="0">
              <a:latin typeface="Comic Sans MS" pitchFamily="66" charset="0"/>
            </a:endParaRPr>
          </a:p>
          <a:p>
            <a:pPr marL="342900" indent="-342900" algn="just"/>
            <a:r>
              <a:rPr lang="ru-RU" dirty="0" smtClean="0">
                <a:latin typeface="Comic Sans MS" pitchFamily="66" charset="0"/>
              </a:rPr>
              <a:t>5. Пусть ученик, если портят его вещи, сразу сообщает об этом педагогу.</a:t>
            </a:r>
          </a:p>
          <a:p>
            <a:pPr marL="342900" indent="-342900" algn="just"/>
            <a:r>
              <a:rPr lang="ru-RU" dirty="0" smtClean="0">
                <a:latin typeface="Comic Sans MS" pitchFamily="66" charset="0"/>
              </a:rPr>
              <a:t>6.  Если ребенку не удается самоутвердиться в школе, то можно найти место, где это будет ему под силу(секции ,кружки) </a:t>
            </a:r>
          </a:p>
          <a:p>
            <a:pPr algn="just"/>
            <a:r>
              <a:rPr lang="ru-RU" dirty="0" smtClean="0">
                <a:latin typeface="Comic Sans MS" pitchFamily="66" charset="0"/>
              </a:rPr>
              <a:t>7. Следует обсудить ситуацию с классным руководителем и совместно с ним продумать дельнейший план действий. </a:t>
            </a:r>
            <a:endParaRPr lang="ru-RU" dirty="0">
              <a:latin typeface="Comic Sans MS" pitchFamily="66" charset="0"/>
            </a:endParaRPr>
          </a:p>
        </p:txBody>
      </p:sp>
      <p:pic>
        <p:nvPicPr>
          <p:cNvPr id="33795" name="Picture 3" descr="F:\2019\Медиация2\картинки\1517576259_family-self-sufficiency.jpg"/>
          <p:cNvPicPr>
            <a:picLocks noChangeAspect="1" noChangeArrowheads="1"/>
          </p:cNvPicPr>
          <p:nvPr/>
        </p:nvPicPr>
        <p:blipFill>
          <a:blip r:embed="rId2" cstate="print"/>
          <a:srcRect/>
          <a:stretch>
            <a:fillRect/>
          </a:stretch>
        </p:blipFill>
        <p:spPr bwMode="auto">
          <a:xfrm>
            <a:off x="2411760" y="3861048"/>
            <a:ext cx="3960440" cy="26402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332656"/>
            <a:ext cx="7632848" cy="6709529"/>
          </a:xfrm>
          <a:prstGeom prst="rect">
            <a:avLst/>
          </a:prstGeom>
        </p:spPr>
        <p:txBody>
          <a:bodyPr wrap="square">
            <a:spAutoFit/>
          </a:bodyPr>
          <a:lstStyle/>
          <a:p>
            <a:pPr algn="ctr" fontAlgn="base"/>
            <a:r>
              <a:rPr lang="ru-RU" sz="2800" b="1" dirty="0" smtClean="0">
                <a:solidFill>
                  <a:srgbClr val="0000FF"/>
                </a:solidFill>
                <a:effectLst>
                  <a:outerShdw blurRad="38100" dist="38100" dir="2700000" algn="tl">
                    <a:srgbClr val="000000">
                      <a:alpha val="43137"/>
                    </a:srgbClr>
                  </a:outerShdw>
                </a:effectLst>
                <a:latin typeface="Comic Sans MS" pitchFamily="66" charset="0"/>
              </a:rPr>
              <a:t>10 фильмов о травле, которые помогут детям и подросткам</a:t>
            </a:r>
          </a:p>
          <a:p>
            <a:pPr fontAlgn="base"/>
            <a:endParaRPr lang="ru-RU" sz="2000" b="1" dirty="0" smtClean="0">
              <a:latin typeface="Comic Sans MS" pitchFamily="66" charset="0"/>
            </a:endParaRPr>
          </a:p>
          <a:p>
            <a:pPr fontAlgn="base"/>
            <a:r>
              <a:rPr lang="ru-RU" sz="2000" b="1" dirty="0" smtClean="0">
                <a:latin typeface="Comic Sans MS" pitchFamily="66" charset="0"/>
              </a:rPr>
              <a:t>Дети 3-6 лет</a:t>
            </a:r>
          </a:p>
          <a:p>
            <a:pPr fontAlgn="base"/>
            <a:r>
              <a:rPr lang="ru-RU" sz="2000" dirty="0" smtClean="0">
                <a:latin typeface="Comic Sans MS" pitchFamily="66" charset="0"/>
              </a:rPr>
              <a:t>1. «Мой маленький пони: Дружба — это чудо» (2010</a:t>
            </a:r>
            <a:r>
              <a:rPr lang="ru-RU" sz="2000" b="1" dirty="0" smtClean="0">
                <a:latin typeface="Comic Sans MS" pitchFamily="66" charset="0"/>
              </a:rPr>
              <a:t>)</a:t>
            </a:r>
          </a:p>
          <a:p>
            <a:pPr fontAlgn="base"/>
            <a:endParaRPr lang="ru-RU" sz="2000" b="1" dirty="0" smtClean="0">
              <a:latin typeface="Comic Sans MS" pitchFamily="66" charset="0"/>
            </a:endParaRPr>
          </a:p>
          <a:p>
            <a:pPr fontAlgn="base"/>
            <a:r>
              <a:rPr lang="ru-RU" sz="2000" b="1" dirty="0" smtClean="0">
                <a:latin typeface="Comic Sans MS" pitchFamily="66" charset="0"/>
              </a:rPr>
              <a:t>Дети 7-11 лет</a:t>
            </a:r>
          </a:p>
          <a:p>
            <a:pPr fontAlgn="base"/>
            <a:r>
              <a:rPr lang="ru-RU" sz="2000" dirty="0" smtClean="0">
                <a:latin typeface="Comic Sans MS" pitchFamily="66" charset="0"/>
              </a:rPr>
              <a:t>2. «Как стать принцессой» (2001), режиссёр Гарри Маршалл</a:t>
            </a:r>
          </a:p>
          <a:p>
            <a:pPr fontAlgn="base"/>
            <a:r>
              <a:rPr lang="ru-RU" sz="2000" dirty="0" smtClean="0">
                <a:latin typeface="Comic Sans MS" pitchFamily="66" charset="0"/>
              </a:rPr>
              <a:t>3. «Чучело» (1983), режиссёр Ролан Быков</a:t>
            </a:r>
          </a:p>
          <a:p>
            <a:pPr fontAlgn="base"/>
            <a:r>
              <a:rPr lang="ru-RU" sz="2000" dirty="0" smtClean="0">
                <a:latin typeface="Comic Sans MS" pitchFamily="66" charset="0"/>
              </a:rPr>
              <a:t>4. «Назад в будущее» (1985), режиссёр Роберт </a:t>
            </a:r>
            <a:r>
              <a:rPr lang="ru-RU" sz="2000" dirty="0" err="1" smtClean="0">
                <a:latin typeface="Comic Sans MS" pitchFamily="66" charset="0"/>
              </a:rPr>
              <a:t>Земекис</a:t>
            </a:r>
            <a:endParaRPr lang="ru-RU" sz="2000" dirty="0" smtClean="0">
              <a:latin typeface="Comic Sans MS" pitchFamily="66" charset="0"/>
            </a:endParaRPr>
          </a:p>
          <a:p>
            <a:pPr fontAlgn="base"/>
            <a:r>
              <a:rPr lang="ru-RU" sz="2000" dirty="0" smtClean="0">
                <a:latin typeface="Comic Sans MS" pitchFamily="66" charset="0"/>
              </a:rPr>
              <a:t>5. «Мост в </a:t>
            </a:r>
            <a:r>
              <a:rPr lang="ru-RU" sz="2000" dirty="0" err="1" smtClean="0">
                <a:latin typeface="Comic Sans MS" pitchFamily="66" charset="0"/>
              </a:rPr>
              <a:t>Терабитию</a:t>
            </a:r>
            <a:r>
              <a:rPr lang="ru-RU" sz="2000" dirty="0" smtClean="0">
                <a:latin typeface="Comic Sans MS" pitchFamily="66" charset="0"/>
              </a:rPr>
              <a:t>» (2007), режиссёр </a:t>
            </a:r>
            <a:r>
              <a:rPr lang="ru-RU" sz="2000" dirty="0" err="1" smtClean="0">
                <a:latin typeface="Comic Sans MS" pitchFamily="66" charset="0"/>
              </a:rPr>
              <a:t>Габор</a:t>
            </a:r>
            <a:r>
              <a:rPr lang="ru-RU" sz="2000" dirty="0" smtClean="0">
                <a:latin typeface="Comic Sans MS" pitchFamily="66" charset="0"/>
              </a:rPr>
              <a:t> </a:t>
            </a:r>
            <a:r>
              <a:rPr lang="ru-RU" sz="2000" dirty="0" err="1" smtClean="0">
                <a:latin typeface="Comic Sans MS" pitchFamily="66" charset="0"/>
              </a:rPr>
              <a:t>Чупо</a:t>
            </a:r>
            <a:endParaRPr lang="ru-RU" sz="2000" dirty="0" smtClean="0">
              <a:latin typeface="Comic Sans MS" pitchFamily="66" charset="0"/>
            </a:endParaRPr>
          </a:p>
          <a:p>
            <a:pPr fontAlgn="base"/>
            <a:r>
              <a:rPr lang="ru-RU" sz="2000" dirty="0" smtClean="0">
                <a:latin typeface="Comic Sans MS" pitchFamily="66" charset="0"/>
              </a:rPr>
              <a:t>6. «Шпионка </a:t>
            </a:r>
            <a:r>
              <a:rPr lang="ru-RU" sz="2000" dirty="0" err="1" smtClean="0">
                <a:latin typeface="Comic Sans MS" pitchFamily="66" charset="0"/>
              </a:rPr>
              <a:t>Хэрриэт</a:t>
            </a:r>
            <a:r>
              <a:rPr lang="ru-RU" sz="2000" dirty="0" smtClean="0">
                <a:latin typeface="Comic Sans MS" pitchFamily="66" charset="0"/>
              </a:rPr>
              <a:t>» (1996), режиссёр </a:t>
            </a:r>
            <a:r>
              <a:rPr lang="ru-RU" sz="2000" dirty="0" err="1" smtClean="0">
                <a:latin typeface="Comic Sans MS" pitchFamily="66" charset="0"/>
              </a:rPr>
              <a:t>Бронвен</a:t>
            </a:r>
            <a:r>
              <a:rPr lang="ru-RU" sz="2000" dirty="0" smtClean="0">
                <a:latin typeface="Comic Sans MS" pitchFamily="66" charset="0"/>
              </a:rPr>
              <a:t> </a:t>
            </a:r>
            <a:r>
              <a:rPr lang="ru-RU" sz="2000" dirty="0" err="1" smtClean="0">
                <a:latin typeface="Comic Sans MS" pitchFamily="66" charset="0"/>
              </a:rPr>
              <a:t>Хьюс</a:t>
            </a:r>
            <a:endParaRPr lang="ru-RU" sz="2000" dirty="0" smtClean="0">
              <a:latin typeface="Comic Sans MS" pitchFamily="66" charset="0"/>
            </a:endParaRPr>
          </a:p>
          <a:p>
            <a:pPr fontAlgn="base"/>
            <a:endParaRPr lang="ru-RU" sz="2000" b="1" dirty="0" smtClean="0">
              <a:latin typeface="Comic Sans MS" pitchFamily="66" charset="0"/>
            </a:endParaRPr>
          </a:p>
          <a:p>
            <a:pPr fontAlgn="base"/>
            <a:r>
              <a:rPr lang="ru-RU" sz="2000" b="1" dirty="0" smtClean="0">
                <a:latin typeface="Comic Sans MS" pitchFamily="66" charset="0"/>
              </a:rPr>
              <a:t>12–16 лет</a:t>
            </a:r>
          </a:p>
          <a:p>
            <a:pPr fontAlgn="base"/>
            <a:r>
              <a:rPr lang="ru-RU" sz="2000" dirty="0" smtClean="0">
                <a:latin typeface="Comic Sans MS" pitchFamily="66" charset="0"/>
              </a:rPr>
              <a:t>7. «Общество мёртвых поэтов» (1989), режиссёр Питер </a:t>
            </a:r>
            <a:r>
              <a:rPr lang="ru-RU" sz="2000" dirty="0" err="1" smtClean="0">
                <a:latin typeface="Comic Sans MS" pitchFamily="66" charset="0"/>
              </a:rPr>
              <a:t>Уир</a:t>
            </a:r>
            <a:endParaRPr lang="ru-RU" sz="2000" dirty="0" smtClean="0">
              <a:latin typeface="Comic Sans MS" pitchFamily="66" charset="0"/>
            </a:endParaRPr>
          </a:p>
          <a:p>
            <a:pPr fontAlgn="base"/>
            <a:r>
              <a:rPr lang="ru-RU" sz="2000" dirty="0" smtClean="0">
                <a:latin typeface="Comic Sans MS" pitchFamily="66" charset="0"/>
              </a:rPr>
              <a:t>8. Проект «Задира» (2011), режиссёр Ли </a:t>
            </a:r>
            <a:r>
              <a:rPr lang="ru-RU" sz="2000" dirty="0" err="1" smtClean="0">
                <a:latin typeface="Comic Sans MS" pitchFamily="66" charset="0"/>
              </a:rPr>
              <a:t>Хирш</a:t>
            </a:r>
            <a:endParaRPr lang="ru-RU" sz="2000" dirty="0" smtClean="0">
              <a:latin typeface="Comic Sans MS" pitchFamily="66" charset="0"/>
            </a:endParaRPr>
          </a:p>
          <a:p>
            <a:pPr fontAlgn="base"/>
            <a:r>
              <a:rPr lang="ru-RU" sz="2000" dirty="0" smtClean="0">
                <a:latin typeface="Comic Sans MS" pitchFamily="66" charset="0"/>
              </a:rPr>
              <a:t>9. «Повелитель мух» (1963), режиссёр Питер </a:t>
            </a:r>
            <a:r>
              <a:rPr lang="ru-RU" sz="2000" dirty="0" err="1" smtClean="0">
                <a:latin typeface="Comic Sans MS" pitchFamily="66" charset="0"/>
              </a:rPr>
              <a:t>Брук</a:t>
            </a:r>
            <a:endParaRPr lang="ru-RU" sz="2000" dirty="0" smtClean="0">
              <a:latin typeface="Comic Sans MS" pitchFamily="66" charset="0"/>
            </a:endParaRPr>
          </a:p>
          <a:p>
            <a:pPr fontAlgn="base"/>
            <a:r>
              <a:rPr lang="ru-RU" sz="2000" dirty="0" smtClean="0">
                <a:latin typeface="Comic Sans MS" pitchFamily="66" charset="0"/>
              </a:rPr>
              <a:t>10. «Класс коррекции» (2014), режиссёр И. И. </a:t>
            </a:r>
            <a:r>
              <a:rPr lang="ru-RU" sz="2000" dirty="0" err="1" smtClean="0">
                <a:latin typeface="Comic Sans MS" pitchFamily="66" charset="0"/>
              </a:rPr>
              <a:t>Твердовский</a:t>
            </a:r>
            <a:endParaRPr lang="ru-RU" sz="2000" dirty="0" smtClean="0">
              <a:latin typeface="Comic Sans MS" pitchFamily="66" charset="0"/>
            </a:endParaRPr>
          </a:p>
          <a:p>
            <a:pPr fontAlgn="base"/>
            <a:endParaRPr lang="ru-RU" b="1" dirty="0" smtClean="0"/>
          </a:p>
          <a:p>
            <a:pPr fontAlgn="base"/>
            <a:endParaRPr lang="ru-RU" b="1" dirty="0" smtClean="0"/>
          </a:p>
          <a:p>
            <a:pPr fontAlgn="base"/>
            <a:endParaRPr lang="ru-RU" b="1"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2019\Медиация2\картинки\80445-otkrytka-prorvemsja-v-kirdij-ot-unknown.jpg"/>
          <p:cNvPicPr>
            <a:picLocks noChangeAspect="1" noChangeArrowheads="1"/>
          </p:cNvPicPr>
          <p:nvPr/>
        </p:nvPicPr>
        <p:blipFill>
          <a:blip r:embed="rId2" cstate="print"/>
          <a:srcRect/>
          <a:stretch>
            <a:fillRect/>
          </a:stretch>
        </p:blipFill>
        <p:spPr bwMode="auto">
          <a:xfrm>
            <a:off x="2578738" y="1124744"/>
            <a:ext cx="3744416" cy="5200578"/>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929003" y="332655"/>
            <a:ext cx="5043886" cy="648071"/>
          </a:xfrm>
          <a:prstGeom prst="rect">
            <a:avLst/>
          </a:prstGeom>
          <a:noFill/>
        </p:spPr>
        <p:txBody>
          <a:bodyPr wrap="square" rtlCol="0">
            <a:spAutoFit/>
          </a:bodyPr>
          <a:lstStyle/>
          <a:p>
            <a:r>
              <a:rPr lang="ru-RU" sz="3600" dirty="0" smtClean="0">
                <a:solidFill>
                  <a:srgbClr val="006600"/>
                </a:solidFill>
                <a:effectLst>
                  <a:outerShdw blurRad="38100" dist="38100" dir="2700000" algn="tl">
                    <a:srgbClr val="000000">
                      <a:alpha val="43137"/>
                    </a:srgbClr>
                  </a:outerShdw>
                </a:effectLst>
                <a:latin typeface="Comic Sans MS" pitchFamily="66" charset="0"/>
              </a:rPr>
              <a:t>Спасибо за внимание </a:t>
            </a:r>
            <a:endParaRPr lang="ru-RU" sz="3600" dirty="0">
              <a:solidFill>
                <a:srgbClr val="006600"/>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611560" y="1241759"/>
            <a:ext cx="8072462" cy="46320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ru-RU" sz="2800" b="1" dirty="0" err="1" smtClean="0">
                <a:solidFill>
                  <a:srgbClr val="C00000"/>
                </a:solidFill>
                <a:effectLst>
                  <a:outerShdw blurRad="38100" dist="38100" dir="2700000" algn="tl">
                    <a:srgbClr val="000000">
                      <a:alpha val="43137"/>
                    </a:srgbClr>
                  </a:outerShdw>
                </a:effectLst>
                <a:latin typeface="Comic Sans MS" pitchFamily="66" charset="0"/>
              </a:rPr>
              <a:t>Буллинг</a:t>
            </a:r>
            <a:r>
              <a:rPr lang="ru-RU" sz="2000" b="1" dirty="0" smtClean="0">
                <a:latin typeface="Comic Sans MS" pitchFamily="66" charset="0"/>
              </a:rPr>
              <a:t> </a:t>
            </a:r>
            <a:r>
              <a:rPr lang="ru-RU" sz="2000" dirty="0" smtClean="0">
                <a:latin typeface="Comic Sans MS" pitchFamily="66" charset="0"/>
              </a:rPr>
              <a:t>– (англ. </a:t>
            </a:r>
            <a:r>
              <a:rPr lang="ru-RU" sz="2000" dirty="0" err="1" smtClean="0">
                <a:latin typeface="Comic Sans MS" pitchFamily="66" charset="0"/>
              </a:rPr>
              <a:t>bullying</a:t>
            </a:r>
            <a:r>
              <a:rPr lang="ru-RU" sz="2000" dirty="0" smtClean="0">
                <a:latin typeface="Comic Sans MS" pitchFamily="66" charset="0"/>
              </a:rPr>
              <a:t>) травля, преследование, направленная агрессия, организованная кем-то из сверстников с привлечением нескольких сообщников. Остальная часть коллектива остается «непричастной», фигурирует в качестве наблюдателей</a:t>
            </a:r>
            <a:r>
              <a:rPr lang="ru-RU" sz="1700" dirty="0" smtClean="0">
                <a:latin typeface="Comic Sans MS" pitchFamily="66" charset="0"/>
              </a:rPr>
              <a:t>.</a:t>
            </a:r>
            <a:br>
              <a:rPr lang="ru-RU" sz="1700" dirty="0" smtClean="0">
                <a:latin typeface="Comic Sans MS" pitchFamily="66" charset="0"/>
              </a:rPr>
            </a:br>
            <a:endParaRPr kumimoji="0" lang="ru-RU" sz="1700" b="0" u="none" strike="noStrike" cap="none" normalizeH="0" baseline="0" dirty="0" smtClean="0">
              <a:ln>
                <a:noFill/>
              </a:ln>
              <a:solidFill>
                <a:srgbClr val="222222"/>
              </a:solidFill>
              <a:effectLst/>
              <a:latin typeface="Comic Sans MS" pitchFamily="66"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700" dirty="0" smtClean="0">
              <a:solidFill>
                <a:srgbClr val="222222"/>
              </a:solidFill>
              <a:latin typeface="Comic Sans MS" pitchFamily="66" charset="0"/>
              <a:ea typeface="Times New Roman" pitchFamily="18" charset="0"/>
              <a:cs typeface="Arial" pitchFamily="34" charset="0"/>
            </a:endParaRPr>
          </a:p>
          <a:p>
            <a:pPr lvl="0" algn="just" fontAlgn="base">
              <a:spcBef>
                <a:spcPct val="0"/>
              </a:spcBef>
              <a:spcAft>
                <a:spcPct val="0"/>
              </a:spcAft>
            </a:pPr>
            <a:endParaRPr kumimoji="0" lang="ru-RU" sz="1700" b="0" u="none" strike="noStrike" cap="none" normalizeH="0" baseline="0" dirty="0" smtClean="0">
              <a:ln>
                <a:noFill/>
              </a:ln>
              <a:solidFill>
                <a:srgbClr val="222222"/>
              </a:solidFill>
              <a:effectLst/>
              <a:latin typeface="Comic Sans MS" pitchFamily="66" charset="0"/>
              <a:ea typeface="Times New Roman" pitchFamily="18" charset="0"/>
              <a:cs typeface="Arial" pitchFamily="34" charset="0"/>
            </a:endParaRPr>
          </a:p>
          <a:p>
            <a:pPr lvl="0" algn="just" fontAlgn="base">
              <a:spcBef>
                <a:spcPct val="0"/>
              </a:spcBef>
              <a:spcAft>
                <a:spcPct val="0"/>
              </a:spcAft>
            </a:pPr>
            <a:endParaRPr lang="ru-RU" sz="1700" dirty="0" smtClean="0">
              <a:solidFill>
                <a:srgbClr val="222222"/>
              </a:solidFill>
              <a:latin typeface="Comic Sans MS" pitchFamily="66" charset="0"/>
              <a:ea typeface="Times New Roman" pitchFamily="18" charset="0"/>
              <a:cs typeface="Arial" pitchFamily="34" charset="0"/>
            </a:endParaRPr>
          </a:p>
          <a:p>
            <a:pPr lvl="0" algn="just" fontAlgn="base">
              <a:spcBef>
                <a:spcPct val="0"/>
              </a:spcBef>
              <a:spcAft>
                <a:spcPct val="0"/>
              </a:spcAft>
            </a:pPr>
            <a:endParaRPr lang="ru-RU" sz="1700" dirty="0" smtClean="0">
              <a:solidFill>
                <a:srgbClr val="222222"/>
              </a:solidFill>
              <a:latin typeface="Comic Sans MS" pitchFamily="66" charset="0"/>
              <a:ea typeface="Times New Roman" pitchFamily="18" charset="0"/>
              <a:cs typeface="Arial" pitchFamily="34" charset="0"/>
            </a:endParaRPr>
          </a:p>
          <a:p>
            <a:pPr lvl="0" algn="just" fontAlgn="base">
              <a:spcBef>
                <a:spcPct val="0"/>
              </a:spcBef>
              <a:spcAft>
                <a:spcPct val="0"/>
              </a:spcAft>
            </a:pPr>
            <a:endParaRPr lang="ru-RU" sz="1700" dirty="0" smtClean="0">
              <a:solidFill>
                <a:srgbClr val="222222"/>
              </a:solidFill>
              <a:latin typeface="Comic Sans MS" pitchFamily="66" charset="0"/>
              <a:ea typeface="Times New Roman" pitchFamily="18" charset="0"/>
              <a:cs typeface="Arial" pitchFamily="34" charset="0"/>
            </a:endParaRPr>
          </a:p>
          <a:p>
            <a:pPr lvl="0" algn="just" fontAlgn="base">
              <a:spcBef>
                <a:spcPct val="0"/>
              </a:spcBef>
              <a:spcAft>
                <a:spcPct val="0"/>
              </a:spcAft>
            </a:pPr>
            <a:endParaRPr lang="ru-RU" sz="1700" dirty="0" smtClean="0">
              <a:solidFill>
                <a:srgbClr val="222222"/>
              </a:solidFill>
              <a:latin typeface="Comic Sans MS" pitchFamily="66" charset="0"/>
              <a:ea typeface="Times New Roman" pitchFamily="18" charset="0"/>
              <a:cs typeface="Arial" pitchFamily="34" charset="0"/>
            </a:endParaRPr>
          </a:p>
          <a:p>
            <a:pPr lvl="0" algn="just" fontAlgn="base">
              <a:spcBef>
                <a:spcPct val="0"/>
              </a:spcBef>
              <a:spcAft>
                <a:spcPct val="0"/>
              </a:spcAft>
            </a:pPr>
            <a:endParaRPr lang="ru-RU" sz="1700" dirty="0" smtClean="0">
              <a:solidFill>
                <a:srgbClr val="222222"/>
              </a:solidFill>
              <a:latin typeface="Comic Sans MS" pitchFamily="66" charset="0"/>
              <a:ea typeface="Times New Roman" pitchFamily="18" charset="0"/>
              <a:cs typeface="Arial" pitchFamily="34" charset="0"/>
            </a:endParaRPr>
          </a:p>
          <a:p>
            <a:pPr lvl="0" algn="just" fontAlgn="base">
              <a:spcBef>
                <a:spcPct val="0"/>
              </a:spcBef>
              <a:spcAft>
                <a:spcPct val="0"/>
              </a:spcAft>
            </a:pPr>
            <a:endParaRPr kumimoji="0" lang="ru-RU" sz="1700" b="0" u="none" strike="noStrike" cap="none" normalizeH="0" baseline="0" dirty="0" smtClean="0">
              <a:ln>
                <a:noFill/>
              </a:ln>
              <a:solidFill>
                <a:srgbClr val="222222"/>
              </a:solidFill>
              <a:effectLst/>
              <a:latin typeface="Comic Sans MS" pitchFamily="66" charset="0"/>
              <a:ea typeface="Times New Roman" pitchFamily="18" charset="0"/>
              <a:cs typeface="Arial" pitchFamily="34" charset="0"/>
            </a:endParaRPr>
          </a:p>
          <a:p>
            <a:pPr lvl="0" algn="just" fontAlgn="base">
              <a:spcBef>
                <a:spcPct val="0"/>
              </a:spcBef>
              <a:spcAft>
                <a:spcPct val="0"/>
              </a:spcAft>
            </a:pPr>
            <a:endParaRPr lang="ru-RU" sz="1700" dirty="0" smtClean="0">
              <a:solidFill>
                <a:srgbClr val="222222"/>
              </a:solidFill>
              <a:latin typeface="Comic Sans MS" pitchFamily="66" charset="0"/>
              <a:ea typeface="Times New Roman" pitchFamily="18" charset="0"/>
              <a:cs typeface="Arial" pitchFamily="34" charset="0"/>
            </a:endParaRPr>
          </a:p>
          <a:p>
            <a:pPr lvl="0" algn="just" fontAlgn="base">
              <a:spcBef>
                <a:spcPct val="0"/>
              </a:spcBef>
              <a:spcAft>
                <a:spcPct val="0"/>
              </a:spcAft>
            </a:pPr>
            <a:r>
              <a:rPr kumimoji="0" lang="ru-RU" sz="1700" b="0" u="none" strike="noStrike" cap="none" normalizeH="0" baseline="0" dirty="0" smtClean="0">
                <a:ln>
                  <a:noFill/>
                </a:ln>
                <a:solidFill>
                  <a:srgbClr val="C00000"/>
                </a:solidFill>
                <a:effectLst/>
                <a:latin typeface="Comic Sans MS" pitchFamily="66" charset="0"/>
                <a:ea typeface="Times New Roman" pitchFamily="18" charset="0"/>
                <a:cs typeface="Arial" pitchFamily="34" charset="0"/>
              </a:rPr>
              <a:t> </a:t>
            </a:r>
            <a:endParaRPr kumimoji="0" lang="ru-RU" sz="1600" b="1" i="0" u="none" strike="noStrike" cap="none" normalizeH="0" baseline="0" dirty="0" smtClean="0">
              <a:ln>
                <a:noFill/>
              </a:ln>
              <a:solidFill>
                <a:srgbClr val="222222"/>
              </a:solidFill>
              <a:effectLst/>
              <a:latin typeface="MS Reference Sans Serif" pitchFamily="34" charset="0"/>
              <a:cs typeface="Arial" pitchFamily="34" charset="0"/>
            </a:endParaRPr>
          </a:p>
        </p:txBody>
      </p:sp>
      <p:pic>
        <p:nvPicPr>
          <p:cNvPr id="14337" name="Picture 1" descr="F:\2019\Медиация2\картинки\How-to-Help-Your-Tween-or-Teen-Deal-with-Bullies-and-Mean--13846-ed399090bd-1492437277.jpg"/>
          <p:cNvPicPr>
            <a:picLocks noChangeAspect="1" noChangeArrowheads="1"/>
          </p:cNvPicPr>
          <p:nvPr/>
        </p:nvPicPr>
        <p:blipFill>
          <a:blip r:embed="rId2" cstate="print"/>
          <a:srcRect/>
          <a:stretch>
            <a:fillRect/>
          </a:stretch>
        </p:blipFill>
        <p:spPr bwMode="auto">
          <a:xfrm>
            <a:off x="3347864" y="3252391"/>
            <a:ext cx="2925762" cy="1951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F:\2019\Медиация2\картинки\article-104516-1.jpg"/>
          <p:cNvPicPr>
            <a:picLocks noChangeAspect="1" noChangeArrowheads="1"/>
          </p:cNvPicPr>
          <p:nvPr/>
        </p:nvPicPr>
        <p:blipFill>
          <a:blip r:embed="rId2" cstate="print"/>
          <a:srcRect/>
          <a:stretch>
            <a:fillRect/>
          </a:stretch>
        </p:blipFill>
        <p:spPr bwMode="auto">
          <a:xfrm>
            <a:off x="5940152" y="4653136"/>
            <a:ext cx="2629198" cy="19247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F:\2019\Медиация2\картинки\qiBAKnbjT.jpg"/>
          <p:cNvPicPr>
            <a:picLocks noChangeAspect="1" noChangeArrowheads="1"/>
          </p:cNvPicPr>
          <p:nvPr/>
        </p:nvPicPr>
        <p:blipFill>
          <a:blip r:embed="rId3" cstate="print"/>
          <a:srcRect/>
          <a:stretch>
            <a:fillRect/>
          </a:stretch>
        </p:blipFill>
        <p:spPr bwMode="auto">
          <a:xfrm>
            <a:off x="683568" y="4509120"/>
            <a:ext cx="3240360" cy="2523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971600" y="188640"/>
            <a:ext cx="7128792" cy="5078313"/>
          </a:xfrm>
          <a:prstGeom prst="rect">
            <a:avLst/>
          </a:prstGeom>
          <a:noFill/>
        </p:spPr>
        <p:txBody>
          <a:bodyPr wrap="square" rtlCol="0">
            <a:spAutoFit/>
          </a:bodyPr>
          <a:lstStyle/>
          <a:p>
            <a:pPr algn="ctr"/>
            <a:r>
              <a:rPr lang="ru-RU" sz="3200" b="1" dirty="0" smtClean="0">
                <a:solidFill>
                  <a:schemeClr val="tx2">
                    <a:lumMod val="60000"/>
                    <a:lumOff val="40000"/>
                  </a:schemeClr>
                </a:solidFill>
                <a:effectLst>
                  <a:outerShdw blurRad="38100" dist="38100" dir="2700000" algn="tl">
                    <a:srgbClr val="000000">
                      <a:alpha val="43137"/>
                    </a:srgbClr>
                  </a:outerShdw>
                </a:effectLst>
                <a:latin typeface="Comic Sans MS" pitchFamily="66" charset="0"/>
              </a:rPr>
              <a:t>Формы </a:t>
            </a:r>
            <a:r>
              <a:rPr lang="ru-RU" sz="3200" b="1" dirty="0" err="1" smtClean="0">
                <a:solidFill>
                  <a:schemeClr val="tx2">
                    <a:lumMod val="60000"/>
                    <a:lumOff val="40000"/>
                  </a:schemeClr>
                </a:solidFill>
                <a:effectLst>
                  <a:outerShdw blurRad="38100" dist="38100" dir="2700000" algn="tl">
                    <a:srgbClr val="000000">
                      <a:alpha val="43137"/>
                    </a:srgbClr>
                  </a:outerShdw>
                </a:effectLst>
                <a:latin typeface="Comic Sans MS" pitchFamily="66" charset="0"/>
              </a:rPr>
              <a:t>буллинга</a:t>
            </a:r>
            <a:r>
              <a:rPr lang="ru-RU" sz="3600" b="1" dirty="0" smtClean="0">
                <a:solidFill>
                  <a:schemeClr val="tx2">
                    <a:lumMod val="60000"/>
                    <a:lumOff val="40000"/>
                  </a:schemeClr>
                </a:solidFill>
                <a:latin typeface="Comic Sans MS" pitchFamily="66" charset="0"/>
              </a:rPr>
              <a:t>:</a:t>
            </a:r>
          </a:p>
          <a:p>
            <a:r>
              <a:rPr lang="ru-RU" dirty="0" smtClean="0">
                <a:latin typeface="Comic Sans MS" pitchFamily="66" charset="0"/>
              </a:rPr>
              <a:t/>
            </a:r>
            <a:br>
              <a:rPr lang="ru-RU" dirty="0" smtClean="0">
                <a:latin typeface="Comic Sans MS" pitchFamily="66" charset="0"/>
              </a:rPr>
            </a:br>
            <a:r>
              <a:rPr lang="ru-RU" b="1" dirty="0" smtClean="0">
                <a:latin typeface="Comic Sans MS" pitchFamily="66" charset="0"/>
              </a:rPr>
              <a:t>• психическая - </a:t>
            </a:r>
            <a:r>
              <a:rPr lang="ru-RU" dirty="0" smtClean="0">
                <a:latin typeface="Comic Sans MS" pitchFamily="66" charset="0"/>
              </a:rPr>
              <a:t>травля осуществляется с помощью разного рода унижений психологического плана: оскорблений, угроз, порочащих слухов (этим чаще грешат представительницы слабого пола), постоянной критики, насмешки, игнорирования, недоверия ;</a:t>
            </a:r>
            <a:br>
              <a:rPr lang="ru-RU" dirty="0" smtClean="0">
                <a:latin typeface="Comic Sans MS" pitchFamily="66" charset="0"/>
              </a:rPr>
            </a:br>
            <a:endParaRPr lang="ru-RU" dirty="0" smtClean="0">
              <a:latin typeface="Comic Sans MS" pitchFamily="66" charset="0"/>
            </a:endParaRPr>
          </a:p>
          <a:p>
            <a:r>
              <a:rPr lang="ru-RU" b="1" dirty="0" smtClean="0">
                <a:latin typeface="Comic Sans MS" pitchFamily="66" charset="0"/>
              </a:rPr>
              <a:t>• физическая- </a:t>
            </a:r>
            <a:r>
              <a:rPr lang="ru-RU" dirty="0" smtClean="0">
                <a:latin typeface="Comic Sans MS" pitchFamily="66" charset="0"/>
              </a:rPr>
              <a:t>когда агрессия проявляется в побоях, насилии, порче имущества – то есть прямом физическом насилии;</a:t>
            </a:r>
            <a:br>
              <a:rPr lang="ru-RU" dirty="0" smtClean="0">
                <a:latin typeface="Comic Sans MS" pitchFamily="66" charset="0"/>
              </a:rPr>
            </a:br>
            <a:endParaRPr lang="ru-RU" dirty="0" smtClean="0">
              <a:latin typeface="Comic Sans MS" pitchFamily="66" charset="0"/>
            </a:endParaRPr>
          </a:p>
          <a:p>
            <a:r>
              <a:rPr lang="ru-RU" b="1" dirty="0" smtClean="0">
                <a:latin typeface="Comic Sans MS" pitchFamily="66" charset="0"/>
              </a:rPr>
              <a:t>• </a:t>
            </a:r>
            <a:r>
              <a:rPr lang="ru-RU" b="1" dirty="0" err="1" smtClean="0">
                <a:latin typeface="Comic Sans MS" pitchFamily="66" charset="0"/>
              </a:rPr>
              <a:t>кибербуллинг</a:t>
            </a:r>
            <a:r>
              <a:rPr lang="ru-RU" b="1" dirty="0" smtClean="0">
                <a:latin typeface="Comic Sans MS" pitchFamily="66" charset="0"/>
              </a:rPr>
              <a:t>- </a:t>
            </a:r>
            <a:r>
              <a:rPr lang="ru-RU" dirty="0" smtClean="0">
                <a:latin typeface="Comic Sans MS" pitchFamily="66" charset="0"/>
              </a:rPr>
              <a:t>форма травли, возникшая с развитием информационных технологий. Травля осуществляется через Интернет, телефон, с помощью СМС, комментариев в чатах и т.п.</a:t>
            </a:r>
            <a:br>
              <a:rPr lang="ru-RU" dirty="0" smtClean="0">
                <a:latin typeface="Comic Sans MS" pitchFamily="66" charset="0"/>
              </a:rPr>
            </a:br>
            <a:endParaRPr lang="ru-RU" dirty="0">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2019\Медиация2\картинки\00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332656"/>
            <a:ext cx="7920880" cy="3724096"/>
          </a:xfrm>
          <a:prstGeom prst="rect">
            <a:avLst/>
          </a:prstGeom>
          <a:noFill/>
        </p:spPr>
        <p:txBody>
          <a:bodyPr wrap="square" rtlCol="0">
            <a:spAutoFit/>
          </a:bodyPr>
          <a:lstStyle/>
          <a:p>
            <a:pPr algn="ctr"/>
            <a:r>
              <a:rPr lang="ru-RU" sz="2800" b="1" dirty="0" smtClean="0">
                <a:solidFill>
                  <a:srgbClr val="0000FF"/>
                </a:solidFill>
                <a:effectLst>
                  <a:outerShdw blurRad="38100" dist="38100" dir="2700000" algn="tl">
                    <a:srgbClr val="000000">
                      <a:alpha val="43137"/>
                    </a:srgbClr>
                  </a:outerShdw>
                </a:effectLst>
                <a:latin typeface="Comic Sans MS" pitchFamily="66" charset="0"/>
              </a:rPr>
              <a:t>Психология участников</a:t>
            </a:r>
          </a:p>
          <a:p>
            <a:endParaRPr lang="ru-RU" sz="2800" dirty="0" smtClean="0">
              <a:latin typeface="Comic Sans MS" pitchFamily="66" charset="0"/>
            </a:endParaRPr>
          </a:p>
          <a:p>
            <a:r>
              <a:rPr lang="ru-RU" dirty="0" smtClean="0">
                <a:latin typeface="Comic Sans MS" pitchFamily="66" charset="0"/>
              </a:rPr>
              <a:t>Традиционно участников </a:t>
            </a:r>
            <a:r>
              <a:rPr lang="ru-RU" dirty="0" err="1" smtClean="0">
                <a:latin typeface="Comic Sans MS" pitchFamily="66" charset="0"/>
              </a:rPr>
              <a:t>буллинга</a:t>
            </a:r>
            <a:r>
              <a:rPr lang="ru-RU" dirty="0" smtClean="0">
                <a:latin typeface="Comic Sans MS" pitchFamily="66" charset="0"/>
              </a:rPr>
              <a:t> разделяют на:</a:t>
            </a:r>
          </a:p>
          <a:p>
            <a:endParaRPr lang="ru-RU" dirty="0" smtClean="0">
              <a:latin typeface="Comic Sans MS" pitchFamily="66" charset="0"/>
            </a:endParaRPr>
          </a:p>
          <a:p>
            <a:pPr lvl="0" algn="just"/>
            <a:r>
              <a:rPr lang="ru-RU" b="1" dirty="0" smtClean="0">
                <a:solidFill>
                  <a:srgbClr val="A50021"/>
                </a:solidFill>
                <a:latin typeface="Comic Sans MS" pitchFamily="66" charset="0"/>
              </a:rPr>
              <a:t>Агрессоры</a:t>
            </a:r>
            <a:r>
              <a:rPr lang="ru-RU" b="1" dirty="0" smtClean="0">
                <a:latin typeface="Comic Sans MS" pitchFamily="66" charset="0"/>
              </a:rPr>
              <a:t>. </a:t>
            </a:r>
            <a:r>
              <a:rPr lang="ru-RU" dirty="0" smtClean="0">
                <a:latin typeface="Comic Sans MS" pitchFamily="66" charset="0"/>
              </a:rPr>
              <a:t>Стремятся самоутвердиться за счет жертвы, получить удовольствие от ее боли. В их голове часто присутствует убеждение «если я могу причинить боль, сделать что угодно, значит, я сильнее». В некоторых случаях агрессорами выступают дети с, напротив, заниженной самооценкой, которые также пытаются самоутвердиться за счет жертвы и почувствовать себя лучше, значимее. </a:t>
            </a:r>
          </a:p>
          <a:p>
            <a:endParaRPr lang="ru-RU" dirty="0"/>
          </a:p>
        </p:txBody>
      </p:sp>
      <p:pic>
        <p:nvPicPr>
          <p:cNvPr id="7169" name="Picture 1" descr="F:\2019\Медиация2\картинки\AAnjR7Lmy3E.jpg"/>
          <p:cNvPicPr>
            <a:picLocks noChangeAspect="1" noChangeArrowheads="1"/>
          </p:cNvPicPr>
          <p:nvPr/>
        </p:nvPicPr>
        <p:blipFill>
          <a:blip r:embed="rId2" cstate="print"/>
          <a:srcRect/>
          <a:stretch>
            <a:fillRect/>
          </a:stretch>
        </p:blipFill>
        <p:spPr bwMode="auto">
          <a:xfrm>
            <a:off x="2067987" y="3789040"/>
            <a:ext cx="4722193" cy="2590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2019\Медиация2\картинки\bulling-768x541.jpg"/>
          <p:cNvPicPr>
            <a:picLocks noChangeAspect="1" noChangeArrowheads="1"/>
          </p:cNvPicPr>
          <p:nvPr/>
        </p:nvPicPr>
        <p:blipFill>
          <a:blip r:embed="rId2" cstate="print"/>
          <a:srcRect/>
          <a:stretch>
            <a:fillRect/>
          </a:stretch>
        </p:blipFill>
        <p:spPr bwMode="auto">
          <a:xfrm>
            <a:off x="1979712" y="0"/>
            <a:ext cx="5185643" cy="36528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1331640" y="3284984"/>
            <a:ext cx="6624736" cy="3139321"/>
          </a:xfrm>
          <a:prstGeom prst="rect">
            <a:avLst/>
          </a:prstGeom>
        </p:spPr>
        <p:txBody>
          <a:bodyPr wrap="square">
            <a:spAutoFit/>
          </a:bodyPr>
          <a:lstStyle/>
          <a:p>
            <a:pPr lvl="0" algn="just"/>
            <a:r>
              <a:rPr lang="ru-RU" b="1" dirty="0" smtClean="0">
                <a:solidFill>
                  <a:srgbClr val="A50021"/>
                </a:solidFill>
                <a:latin typeface="Comic Sans MS" pitchFamily="66" charset="0"/>
              </a:rPr>
              <a:t>Жертва.</a:t>
            </a:r>
            <a:r>
              <a:rPr lang="ru-RU" b="1" dirty="0" smtClean="0">
                <a:latin typeface="Comic Sans MS" pitchFamily="66" charset="0"/>
              </a:rPr>
              <a:t> </a:t>
            </a:r>
            <a:r>
              <a:rPr lang="ru-RU" i="1" dirty="0" smtClean="0">
                <a:latin typeface="Comic Sans MS" pitchFamily="66" charset="0"/>
              </a:rPr>
              <a:t>Изгоем может стать любой ребенок при определенных условиях</a:t>
            </a:r>
            <a:r>
              <a:rPr lang="ru-RU" dirty="0" smtClean="0">
                <a:latin typeface="Comic Sans MS" pitchFamily="66" charset="0"/>
              </a:rPr>
              <a:t>. Но обычно жертвами становятся тревожные, </a:t>
            </a:r>
            <a:r>
              <a:rPr lang="ru-RU" u="sng" dirty="0" smtClean="0">
                <a:latin typeface="Comic Sans MS" pitchFamily="66" charset="0"/>
                <a:hlinkClick r:id="rId3"/>
              </a:rPr>
              <a:t>депрессивные дети</a:t>
            </a:r>
            <a:r>
              <a:rPr lang="ru-RU" u="sng" dirty="0" smtClean="0">
                <a:latin typeface="Comic Sans MS" pitchFamily="66" charset="0"/>
              </a:rPr>
              <a:t>,</a:t>
            </a:r>
            <a:r>
              <a:rPr lang="ru-RU" dirty="0" smtClean="0">
                <a:latin typeface="Comic Sans MS" pitchFamily="66" charset="0"/>
              </a:rPr>
              <a:t> которые ведут себя не так, как все, имеют заниженную самооценку, редко стремятся общаться со сверстниками. Часто жертвы уверены, что им никто не поможет, если они попытаются воздействовать на агрессоров через учителей, других одноклассников и родителей, что обычно связано с их негативным жизненным опытом. И таких ситуаций много: 40% жертв молчат о том, что происходит.</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908721"/>
            <a:ext cx="3384376" cy="3970318"/>
          </a:xfrm>
          <a:prstGeom prst="rect">
            <a:avLst/>
          </a:prstGeom>
        </p:spPr>
        <p:txBody>
          <a:bodyPr wrap="square">
            <a:spAutoFit/>
          </a:bodyPr>
          <a:lstStyle/>
          <a:p>
            <a:pPr lvl="0"/>
            <a:r>
              <a:rPr lang="ru-RU" b="1" dirty="0" smtClean="0">
                <a:solidFill>
                  <a:srgbClr val="A50021"/>
                </a:solidFill>
                <a:latin typeface="Comic Sans MS" pitchFamily="66" charset="0"/>
              </a:rPr>
              <a:t>Наблюдатели</a:t>
            </a:r>
            <a:r>
              <a:rPr lang="ru-RU" b="1" dirty="0" smtClean="0">
                <a:latin typeface="Comic Sans MS" pitchFamily="66" charset="0"/>
              </a:rPr>
              <a:t>.</a:t>
            </a:r>
            <a:r>
              <a:rPr lang="ru-RU" dirty="0" smtClean="0">
                <a:latin typeface="Comic Sans MS" pitchFamily="66" charset="0"/>
              </a:rPr>
              <a:t> Это взрослые и дети, которые знают о том, что кого-то травят, но ничего не предпринимают для того, чтобы это пресечь. Детям-наблюдателям свойственна </a:t>
            </a:r>
            <a:r>
              <a:rPr lang="ru-RU" dirty="0" err="1" smtClean="0">
                <a:latin typeface="Comic Sans MS" pitchFamily="66" charset="0"/>
              </a:rPr>
              <a:t>конформность</a:t>
            </a:r>
            <a:r>
              <a:rPr lang="ru-RU" dirty="0" smtClean="0">
                <a:latin typeface="Comic Sans MS" pitchFamily="66" charset="0"/>
              </a:rPr>
              <a:t>, они часто боятся, что их начнут травить, если они попытаются заступиться, не хотят потерять свое комфортное положение в классе.</a:t>
            </a:r>
          </a:p>
        </p:txBody>
      </p:sp>
      <p:pic>
        <p:nvPicPr>
          <p:cNvPr id="30722" name="Picture 2" descr="F:\2019\Медиация2\картинки\1__upload_iblock_c7f_c7f07fb36c6b83ccf7711f1a972c62f3.jpg"/>
          <p:cNvPicPr>
            <a:picLocks noChangeAspect="1" noChangeArrowheads="1"/>
          </p:cNvPicPr>
          <p:nvPr/>
        </p:nvPicPr>
        <p:blipFill>
          <a:blip r:embed="rId2" cstate="print"/>
          <a:srcRect/>
          <a:stretch>
            <a:fillRect/>
          </a:stretch>
        </p:blipFill>
        <p:spPr bwMode="auto">
          <a:xfrm>
            <a:off x="4067944" y="908721"/>
            <a:ext cx="4860033" cy="3645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404664"/>
            <a:ext cx="7344816" cy="3877985"/>
          </a:xfrm>
          <a:prstGeom prst="rect">
            <a:avLst/>
          </a:prstGeom>
        </p:spPr>
        <p:txBody>
          <a:bodyPr wrap="square">
            <a:sp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Comic Sans MS" pitchFamily="66" charset="0"/>
              </a:rPr>
              <a:t>Характеристики ребенка, увеличивающие вероятность, что он станет объектом травли:</a:t>
            </a:r>
            <a:endParaRPr lang="ru-RU" b="1" i="1" dirty="0" smtClean="0">
              <a:solidFill>
                <a:schemeClr val="accent5">
                  <a:lumMod val="50000"/>
                </a:schemeClr>
              </a:solidFill>
              <a:effectLst>
                <a:outerShdw blurRad="38100" dist="38100" dir="2700000" algn="tl">
                  <a:srgbClr val="000000">
                    <a:alpha val="43137"/>
                  </a:srgbClr>
                </a:outerShdw>
              </a:effectLst>
              <a:latin typeface="Comic Sans MS" pitchFamily="66" charset="0"/>
            </a:endParaRPr>
          </a:p>
          <a:p>
            <a:pPr lvl="0">
              <a:buBlip>
                <a:blip r:embed="rId2"/>
              </a:buBlip>
            </a:pPr>
            <a:endParaRPr lang="ru-RU" b="1" i="1" dirty="0" smtClean="0">
              <a:solidFill>
                <a:schemeClr val="accent5">
                  <a:lumMod val="75000"/>
                </a:schemeClr>
              </a:solidFill>
              <a:latin typeface="Comic Sans MS" pitchFamily="66" charset="0"/>
            </a:endParaRPr>
          </a:p>
          <a:p>
            <a:pPr lvl="0">
              <a:buBlip>
                <a:blip r:embed="rId2"/>
              </a:buBlip>
            </a:pPr>
            <a:r>
              <a:rPr lang="ru-RU" b="1" dirty="0" smtClean="0">
                <a:latin typeface="Comic Sans MS" pitchFamily="66" charset="0"/>
              </a:rPr>
              <a:t> Изменения во внешности</a:t>
            </a:r>
            <a:endParaRPr lang="ru-RU" dirty="0" smtClean="0">
              <a:latin typeface="Comic Sans MS" pitchFamily="66" charset="0"/>
            </a:endParaRPr>
          </a:p>
          <a:p>
            <a:pPr lvl="0">
              <a:buBlip>
                <a:blip r:embed="rId2"/>
              </a:buBlip>
            </a:pPr>
            <a:r>
              <a:rPr lang="ru-RU" b="1" dirty="0" smtClean="0">
                <a:latin typeface="Comic Sans MS" pitchFamily="66" charset="0"/>
              </a:rPr>
              <a:t> Необычное поведение</a:t>
            </a:r>
            <a:endParaRPr lang="ru-RU" dirty="0" smtClean="0">
              <a:latin typeface="Comic Sans MS" pitchFamily="66" charset="0"/>
            </a:endParaRPr>
          </a:p>
          <a:p>
            <a:pPr lvl="0">
              <a:buBlip>
                <a:blip r:embed="rId2"/>
              </a:buBlip>
            </a:pPr>
            <a:r>
              <a:rPr lang="ru-RU" b="1" dirty="0" smtClean="0">
                <a:latin typeface="Comic Sans MS" pitchFamily="66" charset="0"/>
              </a:rPr>
              <a:t> Дефекты речи, походки</a:t>
            </a:r>
            <a:endParaRPr lang="ru-RU" dirty="0" smtClean="0">
              <a:latin typeface="Comic Sans MS" pitchFamily="66" charset="0"/>
            </a:endParaRPr>
          </a:p>
          <a:p>
            <a:pPr lvl="0">
              <a:buBlip>
                <a:blip r:embed="rId2"/>
              </a:buBlip>
            </a:pPr>
            <a:r>
              <a:rPr lang="ru-RU" b="1" dirty="0" smtClean="0">
                <a:latin typeface="Comic Sans MS" pitchFamily="66" charset="0"/>
              </a:rPr>
              <a:t> Плохая физическая подготовка</a:t>
            </a:r>
            <a:endParaRPr lang="ru-RU" dirty="0" smtClean="0">
              <a:latin typeface="Comic Sans MS" pitchFamily="66" charset="0"/>
            </a:endParaRPr>
          </a:p>
          <a:p>
            <a:pPr lvl="0">
              <a:buBlip>
                <a:blip r:embed="rId2"/>
              </a:buBlip>
            </a:pPr>
            <a:r>
              <a:rPr lang="ru-RU" b="1" dirty="0" smtClean="0">
                <a:latin typeface="Comic Sans MS" pitchFamily="66" charset="0"/>
              </a:rPr>
              <a:t> Низкий или, наоборот, высокий уровень интеллекта </a:t>
            </a:r>
            <a:endParaRPr lang="ru-RU" dirty="0" smtClean="0">
              <a:latin typeface="Comic Sans MS" pitchFamily="66" charset="0"/>
            </a:endParaRPr>
          </a:p>
          <a:p>
            <a:pPr lvl="0">
              <a:buBlip>
                <a:blip r:embed="rId2"/>
              </a:buBlip>
            </a:pPr>
            <a:r>
              <a:rPr lang="ru-RU" b="1" dirty="0" smtClean="0">
                <a:latin typeface="Comic Sans MS" pitchFamily="66" charset="0"/>
              </a:rPr>
              <a:t> Другие характеристики. </a:t>
            </a:r>
            <a:r>
              <a:rPr lang="ru-RU" dirty="0" smtClean="0">
                <a:latin typeface="Comic Sans MS" pitchFamily="66" charset="0"/>
              </a:rPr>
              <a:t>В эту группу можно отнести случаи, когда дети травят тех, кого учителя сделали своими любимчиками, детей учителей, детей богатых людей, хвастающихся своими </a:t>
            </a:r>
            <a:r>
              <a:rPr lang="ru-RU" dirty="0" err="1" smtClean="0">
                <a:latin typeface="Comic Sans MS" pitchFamily="66" charset="0"/>
              </a:rPr>
              <a:t>девайсами</a:t>
            </a:r>
            <a:r>
              <a:rPr lang="ru-RU" dirty="0" smtClean="0">
                <a:latin typeface="Comic Sans MS" pitchFamily="66" charset="0"/>
              </a:rPr>
              <a:t>, а также тех, кто ябедничает, ведет себя грубо и неподобающе.</a:t>
            </a:r>
            <a:endParaRPr lang="ru-RU" dirty="0">
              <a:latin typeface="Comic Sans MS" pitchFamily="66" charset="0"/>
            </a:endParaRPr>
          </a:p>
        </p:txBody>
      </p:sp>
      <p:pic>
        <p:nvPicPr>
          <p:cNvPr id="10242" name="Picture 2" descr="F:\2019\Медиация2\картинки\ilustrasi-bully3.jpg"/>
          <p:cNvPicPr>
            <a:picLocks noChangeAspect="1" noChangeArrowheads="1"/>
          </p:cNvPicPr>
          <p:nvPr/>
        </p:nvPicPr>
        <p:blipFill>
          <a:blip r:embed="rId3" cstate="print"/>
          <a:srcRect/>
          <a:stretch>
            <a:fillRect/>
          </a:stretch>
        </p:blipFill>
        <p:spPr bwMode="auto">
          <a:xfrm>
            <a:off x="2699792" y="4195815"/>
            <a:ext cx="3528392" cy="23076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2019\Медиация2\картинки\https--s-media-cache-ak0.pinimg.com-736x-d8-06-58-d8065825f41e6c43afdf3c7536eb2c22.jpg"/>
          <p:cNvPicPr>
            <a:picLocks noChangeAspect="1" noChangeArrowheads="1"/>
          </p:cNvPicPr>
          <p:nvPr/>
        </p:nvPicPr>
        <p:blipFill>
          <a:blip r:embed="rId2" cstate="print"/>
          <a:srcRect/>
          <a:stretch>
            <a:fillRect/>
          </a:stretch>
        </p:blipFill>
        <p:spPr bwMode="auto">
          <a:xfrm>
            <a:off x="5508104" y="3589731"/>
            <a:ext cx="2880320" cy="287581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55576" y="476672"/>
            <a:ext cx="7560840" cy="5068054"/>
          </a:xfrm>
          <a:prstGeom prst="rect">
            <a:avLst/>
          </a:prstGeom>
          <a:noFill/>
        </p:spPr>
        <p:txBody>
          <a:bodyPr wrap="square" rtlCol="0">
            <a:sp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Comic Sans MS" pitchFamily="66" charset="0"/>
              </a:rPr>
              <a:t>Частые причины агрессивного поведения ребенка-преследователя в школе:</a:t>
            </a:r>
          </a:p>
          <a:p>
            <a:pPr algn="ctr"/>
            <a:endParaRPr lang="ru-RU" sz="2000" b="1" dirty="0" smtClean="0">
              <a:effectLst>
                <a:outerShdw blurRad="38100" dist="38100" dir="2700000" algn="tl">
                  <a:srgbClr val="000000">
                    <a:alpha val="43137"/>
                  </a:srgbClr>
                </a:outerShdw>
              </a:effectLst>
              <a:latin typeface="Comic Sans MS" pitchFamily="66" charset="0"/>
            </a:endParaRPr>
          </a:p>
          <a:p>
            <a:pPr>
              <a:spcAft>
                <a:spcPts val="400"/>
              </a:spcAft>
              <a:buFont typeface="Arial" pitchFamily="34" charset="0"/>
              <a:buChar char="•"/>
            </a:pPr>
            <a:r>
              <a:rPr lang="ru-RU" dirty="0" smtClean="0">
                <a:latin typeface="Comic Sans MS" pitchFamily="66" charset="0"/>
              </a:rPr>
              <a:t>нарушение эмоционального контакта с родителями (атмосфера нелюбви в семье),</a:t>
            </a:r>
          </a:p>
          <a:p>
            <a:pPr>
              <a:buFont typeface="Arial" pitchFamily="34" charset="0"/>
              <a:buChar char="•"/>
            </a:pPr>
            <a:r>
              <a:rPr lang="ru-RU" dirty="0" smtClean="0">
                <a:latin typeface="Comic Sans MS" pitchFamily="66" charset="0"/>
              </a:rPr>
              <a:t>применение родителями физического или иных форм наказания по отношению к ребенку,</a:t>
            </a:r>
          </a:p>
          <a:p>
            <a:pPr>
              <a:buFont typeface="Arial" pitchFamily="34" charset="0"/>
              <a:buChar char="•"/>
            </a:pPr>
            <a:r>
              <a:rPr lang="ru-RU" dirty="0" smtClean="0">
                <a:latin typeface="Comic Sans MS" pitchFamily="66" charset="0"/>
              </a:rPr>
              <a:t>равнодушные или агрессивные школьные учителя,</a:t>
            </a:r>
          </a:p>
          <a:p>
            <a:pPr>
              <a:buFont typeface="Arial" pitchFamily="34" charset="0"/>
              <a:buChar char="•"/>
            </a:pPr>
            <a:r>
              <a:rPr lang="ru-RU" dirty="0" smtClean="0">
                <a:latin typeface="Comic Sans MS" pitchFamily="66" charset="0"/>
              </a:rPr>
              <a:t>проблемы с организацией школьной жизни (слишком много детей в классе, частая смена учителей, «окна» между уроками и так далее),</a:t>
            </a:r>
          </a:p>
          <a:p>
            <a:pPr>
              <a:buFont typeface="Arial" pitchFamily="34" charset="0"/>
              <a:buChar char="•"/>
            </a:pPr>
            <a:r>
              <a:rPr lang="ru-RU" dirty="0" smtClean="0">
                <a:latin typeface="Comic Sans MS" pitchFamily="66" charset="0"/>
              </a:rPr>
              <a:t>неумение выражать себя и ставить </a:t>
            </a:r>
          </a:p>
          <a:p>
            <a:r>
              <a:rPr lang="ru-RU" dirty="0" smtClean="0">
                <a:latin typeface="Comic Sans MS" pitchFamily="66" charset="0"/>
              </a:rPr>
              <a:t>адекватные цели,</a:t>
            </a:r>
          </a:p>
          <a:p>
            <a:pPr>
              <a:buFont typeface="Arial" pitchFamily="34" charset="0"/>
              <a:buChar char="•"/>
            </a:pPr>
            <a:r>
              <a:rPr lang="ru-RU" dirty="0" smtClean="0">
                <a:latin typeface="Comic Sans MS" pitchFamily="66" charset="0"/>
              </a:rPr>
              <a:t>заниженная самооценка,</a:t>
            </a:r>
          </a:p>
          <a:p>
            <a:pPr>
              <a:buFont typeface="Arial" pitchFamily="34" charset="0"/>
              <a:buChar char="•"/>
            </a:pPr>
            <a:r>
              <a:rPr lang="ru-RU" dirty="0" smtClean="0">
                <a:latin typeface="Comic Sans MS" pitchFamily="66" charset="0"/>
              </a:rPr>
              <a:t>неумение разрешать конфликты,</a:t>
            </a:r>
          </a:p>
          <a:p>
            <a:pPr>
              <a:buFont typeface="Arial" pitchFamily="34" charset="0"/>
              <a:buChar char="•"/>
            </a:pPr>
            <a:r>
              <a:rPr lang="ru-RU" dirty="0" smtClean="0">
                <a:latin typeface="Comic Sans MS" pitchFamily="66" charset="0"/>
              </a:rPr>
              <a:t>опыт в роли жертвы </a:t>
            </a:r>
            <a:r>
              <a:rPr lang="ru-RU" dirty="0" err="1" smtClean="0">
                <a:latin typeface="Comic Sans MS" pitchFamily="66" charset="0"/>
              </a:rPr>
              <a:t>моббинга</a:t>
            </a:r>
            <a:r>
              <a:rPr lang="ru-RU" dirty="0" smtClean="0">
                <a:latin typeface="Comic Sans MS" pitchFamily="66" charset="0"/>
              </a:rPr>
              <a:t> со </a:t>
            </a:r>
          </a:p>
          <a:p>
            <a:r>
              <a:rPr lang="en-US" dirty="0" smtClean="0">
                <a:latin typeface="Comic Sans MS" pitchFamily="66" charset="0"/>
              </a:rPr>
              <a:t>  </a:t>
            </a:r>
            <a:r>
              <a:rPr lang="ru-RU" dirty="0" smtClean="0">
                <a:latin typeface="Comic Sans MS" pitchFamily="66" charset="0"/>
              </a:rPr>
              <a:t>стороны других детей.</a:t>
            </a:r>
          </a:p>
        </p:txBody>
      </p:sp>
      <p:sp>
        <p:nvSpPr>
          <p:cNvPr id="6" name="TextBox 5"/>
          <p:cNvSpPr txBox="1"/>
          <p:nvPr/>
        </p:nvSpPr>
        <p:spPr>
          <a:xfrm>
            <a:off x="1907704" y="5445224"/>
            <a:ext cx="3096344" cy="369332"/>
          </a:xfrm>
          <a:prstGeom prst="rect">
            <a:avLst/>
          </a:prstGeom>
          <a:noFill/>
        </p:spPr>
        <p:txBody>
          <a:bodyPr wrap="square" rtlCol="0">
            <a:spAutoFit/>
          </a:bodyPr>
          <a:lstStyle/>
          <a:p>
            <a:r>
              <a:rPr lang="ru-RU" b="1" dirty="0" smtClean="0">
                <a:latin typeface="Comic Sans MS" pitchFamily="66" charset="0"/>
              </a:rPr>
              <a:t> </a:t>
            </a:r>
            <a:endParaRPr lang="ru-RU"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432</TotalTime>
  <Words>205</Words>
  <Application>Microsoft Office PowerPoint</Application>
  <PresentationFormat>Экран (4:3)</PresentationFormat>
  <Paragraphs>76</Paragraphs>
  <Slides>13</Slides>
  <Notes>0</Notes>
  <HiddenSlides>0</HiddenSlides>
  <MMClips>0</MMClips>
  <ScaleCrop>false</ScaleCrop>
  <HeadingPairs>
    <vt:vector size="6" baseType="variant">
      <vt:variant>
        <vt:lpstr>Тема</vt:lpstr>
      </vt:variant>
      <vt:variant>
        <vt:i4>1</vt:i4>
      </vt:variant>
      <vt:variant>
        <vt:lpstr>Заголовки слайдов</vt:lpstr>
      </vt:variant>
      <vt:variant>
        <vt:i4>13</vt:i4>
      </vt:variant>
      <vt:variant>
        <vt:lpstr>Произвольные показы</vt:lpstr>
      </vt:variant>
      <vt:variant>
        <vt:i4>1</vt:i4>
      </vt:variant>
    </vt:vector>
  </HeadingPairs>
  <TitlesOfParts>
    <vt:vector size="1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Произвольный показ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каб11</dc:creator>
  <cp:lastModifiedBy>user</cp:lastModifiedBy>
  <cp:revision>84</cp:revision>
  <cp:lastPrinted>2018-11-16T10:33:44Z</cp:lastPrinted>
  <dcterms:created xsi:type="dcterms:W3CDTF">2018-11-14T10:31:00Z</dcterms:created>
  <dcterms:modified xsi:type="dcterms:W3CDTF">2020-09-24T03:46:08Z</dcterms:modified>
</cp:coreProperties>
</file>