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7"/>
  </p:notes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6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2F790-91CF-4667-8467-DB8BE18B3E73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7DCFF-B424-4421-BD07-494CAE7BB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62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7DCFF-B424-4421-BD07-494CAE7BB1E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847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85DD7E4-8A1B-40DE-870A-325C9CD99747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AB6707AE-44BF-4F14-8454-D9ABA040B5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D7E4-8A1B-40DE-870A-325C9CD99747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07AE-44BF-4F14-8454-D9ABA040B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D7E4-8A1B-40DE-870A-325C9CD99747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07AE-44BF-4F14-8454-D9ABA040B5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D7E4-8A1B-40DE-870A-325C9CD99747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07AE-44BF-4F14-8454-D9ABA040B5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85DD7E4-8A1B-40DE-870A-325C9CD99747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AB6707AE-44BF-4F14-8454-D9ABA040B5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D7E4-8A1B-40DE-870A-325C9CD99747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07AE-44BF-4F14-8454-D9ABA040B5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D7E4-8A1B-40DE-870A-325C9CD99747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07AE-44BF-4F14-8454-D9ABA040B5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D7E4-8A1B-40DE-870A-325C9CD99747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07AE-44BF-4F14-8454-D9ABA040B5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D7E4-8A1B-40DE-870A-325C9CD99747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07AE-44BF-4F14-8454-D9ABA040B5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D7E4-8A1B-40DE-870A-325C9CD99747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07AE-44BF-4F14-8454-D9ABA040B5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D7E4-8A1B-40DE-870A-325C9CD99747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07AE-44BF-4F14-8454-D9ABA040B5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85DD7E4-8A1B-40DE-870A-325C9CD99747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B6707AE-44BF-4F14-8454-D9ABA040B5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3573016"/>
            <a:ext cx="6912768" cy="990600"/>
          </a:xfrm>
        </p:spPr>
        <p:txBody>
          <a:bodyPr>
            <a:noAutofit/>
          </a:bodyPr>
          <a:lstStyle/>
          <a:p>
            <a:r>
              <a:rPr lang="kk-KZ" sz="2800" dirty="0">
                <a:latin typeface="Segoe UI Black" pitchFamily="34" charset="0"/>
                <a:ea typeface="Segoe UI Black" pitchFamily="34" charset="0"/>
                <a:cs typeface="Arial" pitchFamily="34" charset="0"/>
              </a:rPr>
              <a:t>Оқшаулану жағдайындағы проблемалар мен мүмкіндіктер</a:t>
            </a:r>
            <a:r>
              <a:rPr lang="ru-RU" sz="2800" b="1" dirty="0" smtClean="0">
                <a:latin typeface="Segoe UI Black" pitchFamily="34" charset="0"/>
                <a:ea typeface="Segoe UI Black" pitchFamily="34" charset="0"/>
                <a:cs typeface="Arial" pitchFamily="34" charset="0"/>
              </a:rPr>
              <a:t>!</a:t>
            </a:r>
            <a:endParaRPr lang="ru-RU" sz="2800" b="1" dirty="0">
              <a:latin typeface="Segoe UI Black" pitchFamily="34" charset="0"/>
              <a:ea typeface="Segoe UI Black" pitchFamily="34" charset="0"/>
              <a:cs typeface="Arial" pitchFamily="34" charset="0"/>
            </a:endParaRPr>
          </a:p>
        </p:txBody>
      </p:sp>
      <p:pic>
        <p:nvPicPr>
          <p:cNvPr id="4" name="Picture 13" descr="https://us.123rf.com/450wm/leonido/leonido1108/leonido110800019/10279402-%D0%A1%D0%B8%D0%B4%D1%8F-%D0%B4%D0%B5%D0%B2%D1%83%D1%88%D0%BA%D0%B0-%D1%81-%D0%BD%D0%BE%D1%83%D1%82%D0%B1%D1%83%D0%BA%D0%BE%D0%BC-%D0%B8-%D0%BA%D0%BD%D0%B8%D0%B3%D0%B8-%60%D1%8B-%D1%81%D1%82%D0%BE%D0%BB%D0%B1%D1%86%D0%B5.-%D0%9E%D0%B1%D1%80%D0%B0%D1%82%D0%BD%D0%BE-%D0%B2-%D1%88.jpg?ver=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0" y="1196752"/>
            <a:ext cx="2467731" cy="235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84507"/>
            <a:ext cx="1997234" cy="1900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 smtClean="0">
                <a:latin typeface="Comic Sans MS" pitchFamily="66" charset="0"/>
              </a:rPr>
              <a:t> </a:t>
            </a:r>
            <a:r>
              <a:rPr lang="ru-RU" sz="27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Жаттанды</a:t>
            </a: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7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әрекеттерге</a:t>
            </a: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7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мидың</a:t>
            </a: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7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байланысы</a:t>
            </a: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 </a:t>
            </a:r>
            <a:r>
              <a:rPr lang="ru-RU" sz="27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Сондықтан</a:t>
            </a: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:</a:t>
            </a:r>
            <a:endParaRPr lang="ru-RU" sz="27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4149080"/>
            <a:ext cx="8280920" cy="2201456"/>
          </a:xfrm>
        </p:spPr>
        <p:txBody>
          <a:bodyPr>
            <a:normAutofit/>
          </a:bodyPr>
          <a:lstStyle/>
          <a:p>
            <a:endParaRPr lang="ru-RU" sz="2400" dirty="0" smtClean="0">
              <a:latin typeface="Comic Sans MS" pitchFamily="66" charset="0"/>
            </a:endParaRPr>
          </a:p>
          <a:p>
            <a:endParaRPr lang="ru-RU" sz="2400" dirty="0"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196752"/>
            <a:ext cx="50743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buFont typeface="Arial" pitchFamily="34" charset="0"/>
              <a:buChar char="•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Күнделікті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тәртіпке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сүйеніңіз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388" indent="-179388">
              <a:buFont typeface="Arial" pitchFamily="34" charset="0"/>
              <a:buChar char="•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үрдісіне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демалыс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тәртібіне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шығу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дағдысын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Орын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принціпін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сақта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үстел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үстінде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демалыс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үстелден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бөлек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жерде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Кішкентай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жетістіктеріңіз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өзіңізді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марапаттаңыз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2" name="Picture 4" descr="https://thumbs.dreamstime.com/b/%D0%BC%D0%B0%D0%BB%D1%8B%D1%88-%D0%B1%D1%83%D0%B4%D0%B8%D0%BB%D1%8C%D0%BD%D0%B8%D0%BA%D0%B0-180437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2496" y="908720"/>
            <a:ext cx="3566624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51520" y="4077072"/>
            <a:ext cx="86676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388" indent="-179388">
              <a:buFont typeface="Arial" pitchFamily="34" charset="0"/>
              <a:buChar char="•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Демалуға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бөлінген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уақытта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достарыңызбен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сөйлесіңіз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жаттығуына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уақыт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бөліңіз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Жақындарыңызбен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тәртібін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келісіп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уақытты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тиімді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бөлісіңіз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бұрын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уақыттың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бөлігін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ұйымдастыратын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388" indent="-179388">
              <a:buFont typeface="Arial" pitchFamily="34" charset="0"/>
              <a:buChar char="•"/>
            </a:pPr>
            <a:endParaRPr lang="ru-RU" sz="20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553890"/>
            <a:ext cx="8229600" cy="4603070"/>
          </a:xfrm>
        </p:spPr>
        <p:txBody>
          <a:bodyPr/>
          <a:lstStyle/>
          <a:p>
            <a:pPr lvl="0">
              <a:buClr>
                <a:srgbClr val="727CA3"/>
              </a:buClr>
            </a:pPr>
            <a:r>
              <a:rPr lang="kk-KZ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Неліктен мазасыздық, қорқыныш немесе агрессия сезімдері  қолайсыз жағдайларда пайда болады? 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727CA3"/>
              </a:buClr>
            </a:pPr>
            <a:endParaRPr lang="kk-KZ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727CA3"/>
              </a:buClr>
            </a:pPr>
            <a:r>
              <a:rPr lang="kk-KZ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Оқшаулану жағдайында жақын адамдармен қалай қарым-қатынас жасау керек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buClr>
                <a:srgbClr val="727CA3"/>
              </a:buClr>
            </a:pP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727CA3"/>
              </a:buClr>
            </a:pPr>
            <a:r>
              <a:rPr lang="kk-KZ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Оқшаулану жағдайында жақсы көңіл-күйді қалай сақтауға болады.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727CA3"/>
              </a:buClr>
            </a:pPr>
            <a:endParaRPr lang="ru-RU" dirty="0">
              <a:solidFill>
                <a:prstClr val="black"/>
              </a:solidFill>
              <a:latin typeface="Comic Sans MS" pitchFamily="66" charset="0"/>
            </a:endParaRPr>
          </a:p>
          <a:p>
            <a:pPr lvl="0">
              <a:buClr>
                <a:srgbClr val="727CA3"/>
              </a:buClr>
            </a:pPr>
            <a:endParaRPr lang="ru-RU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476672"/>
            <a:ext cx="76241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dirty="0" smtClean="0">
                <a:solidFill>
                  <a:srgbClr val="0070C0"/>
                </a:solidFill>
                <a:latin typeface="Comic Sans MS" pitchFamily="66" charset="0"/>
                <a:ea typeface="+mj-ea"/>
                <a:cs typeface="+mj-cs"/>
              </a:rPr>
              <a:t>Бүгін  сөйлесе алдық па?:</a:t>
            </a:r>
          </a:p>
          <a:p>
            <a:r>
              <a:rPr lang="kk-KZ" sz="3200" b="1" dirty="0" smtClean="0">
                <a:solidFill>
                  <a:srgbClr val="0070C0"/>
                </a:solidFill>
                <a:latin typeface="Comic Sans MS" pitchFamily="66" charset="0"/>
                <a:ea typeface="+mj-ea"/>
                <a:cs typeface="+mj-cs"/>
              </a:rPr>
              <a:t>Ой бөлісейік......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89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734544"/>
            <a:ext cx="7897688" cy="9906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Проблемы и возможности в условиях самоизоляции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4" name="Picture 13" descr="https://us.123rf.com/450wm/leonido/leonido1108/leonido110800019/10279402-%D0%A1%D0%B8%D0%B4%D1%8F-%D0%B4%D0%B5%D0%B2%D1%83%D1%88%D0%BA%D0%B0-%D1%81-%D0%BD%D0%BE%D1%83%D1%82%D0%B1%D1%83%D0%BA%D0%BE%D0%BC-%D0%B8-%D0%BA%D0%BD%D0%B8%D0%B3%D0%B8-%60%D1%8B-%D1%81%D1%82%D0%BE%D0%BB%D0%B1%D1%86%D0%B5.-%D0%9E%D0%B1%D1%80%D0%B0%D1%82%D0%BD%D0%BE-%D0%B2-%D1%88.jpg?ver=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561975"/>
            <a:ext cx="2016125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https://thumbs.dreamstime.com/b/%D0%BF%D0%BE%D0%B4%D1%80%D0%BE%D1%81%D1%82%D0%BA%D0%B8-%D0%B3%D1%80%D1%83%D0%BF%D0%BF%D1%8B-%D1%88%D0%B0%D1%80%D0%B6%D0%B0-221615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0"/>
            <a:ext cx="47879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https://img3.stockfresh.com/files/k/kakigori/m/89/4275197_stock-vector-sad-depressed-teenager-bo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8797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О чем сегодня поговорим: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2132856"/>
            <a:ext cx="8229600" cy="2304256"/>
          </a:xfrm>
        </p:spPr>
        <p:txBody>
          <a:bodyPr/>
          <a:lstStyle/>
          <a:p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	</a:t>
            </a:r>
            <a:r>
              <a:rPr lang="ru-RU" sz="3200" dirty="0" smtClean="0">
                <a:latin typeface="Comic Sans MS" pitchFamily="66" charset="0"/>
              </a:rPr>
              <a:t>Как общаться с близкими людьми и поддерживать хорошее настроение в условиях самоизоляции.</a:t>
            </a:r>
          </a:p>
          <a:p>
            <a:endParaRPr lang="ru-RU" dirty="0" smtClean="0">
              <a:latin typeface="Comic Sans MS" pitchFamily="66" charset="0"/>
            </a:endParaRPr>
          </a:p>
          <a:p>
            <a:endParaRPr lang="ru-RU" dirty="0" smtClean="0">
              <a:latin typeface="Comic Sans MS" pitchFamily="66" charset="0"/>
            </a:endParaRPr>
          </a:p>
          <a:p>
            <a:endParaRPr lang="ru-RU" dirty="0">
              <a:latin typeface="Comic Sans MS" pitchFamily="66" charset="0"/>
            </a:endParaRPr>
          </a:p>
        </p:txBody>
      </p:sp>
      <p:pic>
        <p:nvPicPr>
          <p:cNvPr id="10242" name="Picture 2" descr="https://avatars.mds.yandex.net/get-pdb/985144/4512cb50-de29-4ceb-84eb-cbe24caae8f8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332656"/>
            <a:ext cx="1835287" cy="1224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700" b="1" dirty="0" smtClean="0">
                <a:solidFill>
                  <a:srgbClr val="0070C0"/>
                </a:solidFill>
                <a:latin typeface="Comic Sans MS" pitchFamily="66" charset="0"/>
              </a:rPr>
              <a:t>Что мы испытываем в режиме изоляции?</a:t>
            </a:r>
            <a:endParaRPr lang="ru-RU" sz="27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4672176"/>
          </a:xfrm>
        </p:spPr>
        <p:txBody>
          <a:bodyPr numCol="2"/>
          <a:lstStyle/>
          <a:p>
            <a:pPr marL="514350" indent="-514350">
              <a:buNone/>
            </a:pPr>
            <a:r>
              <a:rPr lang="ru-RU" dirty="0" smtClean="0">
                <a:latin typeface="Comic Sans MS" pitchFamily="66" charset="0"/>
              </a:rPr>
              <a:t>1) </a:t>
            </a:r>
            <a:r>
              <a:rPr lang="ru-RU" sz="2000" dirty="0" smtClean="0">
                <a:latin typeface="Comic Sans MS" pitchFamily="66" charset="0"/>
              </a:rPr>
              <a:t>Испытываю неопределенную тревогу.</a:t>
            </a:r>
          </a:p>
          <a:p>
            <a:pPr marL="269875" indent="-269875">
              <a:buNone/>
            </a:pPr>
            <a:r>
              <a:rPr lang="ru-RU" sz="2000" dirty="0" smtClean="0">
                <a:latin typeface="Comic Sans MS" pitchFamily="66" charset="0"/>
              </a:rPr>
              <a:t>2) Возникает агрессия по отношению к близким.</a:t>
            </a:r>
          </a:p>
          <a:p>
            <a:pPr marL="269875" indent="-269875">
              <a:buNone/>
            </a:pPr>
            <a:r>
              <a:rPr lang="ru-RU" sz="2000" dirty="0" smtClean="0">
                <a:latin typeface="Comic Sans MS" pitchFamily="66" charset="0"/>
              </a:rPr>
              <a:t>3) Испытываю апатию, не хочу ничего делать.</a:t>
            </a:r>
          </a:p>
          <a:p>
            <a:pPr marL="269875" indent="-269875">
              <a:buNone/>
            </a:pPr>
            <a:r>
              <a:rPr lang="ru-RU" sz="2000" dirty="0" smtClean="0">
                <a:latin typeface="Comic Sans MS" pitchFamily="66" charset="0"/>
              </a:rPr>
              <a:t>4) Разговоры взрослых у меня вызывают чувство тревоги или определенного страха </a:t>
            </a:r>
          </a:p>
          <a:p>
            <a:pPr marL="269875" indent="-269875">
              <a:buNone/>
            </a:pPr>
            <a:r>
              <a:rPr lang="ru-RU" sz="2000" dirty="0" smtClean="0">
                <a:latin typeface="Comic Sans MS" pitchFamily="66" charset="0"/>
              </a:rPr>
              <a:t>5) Возникают тревоги по поводу моей успешности  в учебе.</a:t>
            </a:r>
          </a:p>
          <a:p>
            <a:pPr marL="269875" indent="-269875">
              <a:buNone/>
            </a:pPr>
            <a:endParaRPr lang="ru-RU" sz="2000" dirty="0" smtClean="0">
              <a:latin typeface="Comic Sans MS" pitchFamily="66" charset="0"/>
            </a:endParaRPr>
          </a:p>
          <a:p>
            <a:pPr marL="269875" indent="-269875">
              <a:buNone/>
            </a:pPr>
            <a:r>
              <a:rPr lang="ru-RU" sz="2000" dirty="0" smtClean="0">
                <a:latin typeface="Comic Sans MS" pitchFamily="66" charset="0"/>
              </a:rPr>
              <a:t>6) Скучаю по своим друзьям (мне недостаточно общения по </a:t>
            </a:r>
            <a:r>
              <a:rPr lang="ru-RU" sz="2000" dirty="0" err="1" smtClean="0">
                <a:latin typeface="Comic Sans MS" pitchFamily="66" charset="0"/>
              </a:rPr>
              <a:t>мессенджерам</a:t>
            </a:r>
            <a:r>
              <a:rPr lang="ru-RU" sz="2000" dirty="0" smtClean="0">
                <a:latin typeface="Comic Sans MS" pitchFamily="66" charset="0"/>
              </a:rPr>
              <a:t> и т.д.).</a:t>
            </a:r>
          </a:p>
          <a:p>
            <a:pPr marL="269875" indent="-269875">
              <a:buNone/>
            </a:pPr>
            <a:r>
              <a:rPr lang="ru-RU" sz="2000" dirty="0" smtClean="0">
                <a:latin typeface="Comic Sans MS" pitchFamily="66" charset="0"/>
              </a:rPr>
              <a:t>7) Боюсь потерять физическую форму.</a:t>
            </a:r>
          </a:p>
          <a:p>
            <a:pPr marL="269875" indent="-269875">
              <a:buNone/>
            </a:pPr>
            <a:r>
              <a:rPr lang="ru-RU" sz="2000" dirty="0" smtClean="0">
                <a:latin typeface="Comic Sans MS" pitchFamily="66" charset="0"/>
              </a:rPr>
              <a:t>8) Возникает тревога по поводу внешности.</a:t>
            </a:r>
          </a:p>
          <a:p>
            <a:pPr marL="269875" indent="-269875">
              <a:buNone/>
            </a:pPr>
            <a:r>
              <a:rPr lang="ru-RU" sz="2000" dirty="0" smtClean="0">
                <a:latin typeface="Comic Sans MS" pitchFamily="66" charset="0"/>
              </a:rPr>
              <a:t>9) Кажется, что я недостаточно подготовлюсь к учебе в следующем году/вступительным экзаменам и т.д.</a:t>
            </a:r>
          </a:p>
          <a:p>
            <a:endParaRPr lang="ru-RU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Какой выход?</a:t>
            </a:r>
            <a:endParaRPr lang="ru-RU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157192"/>
            <a:ext cx="8229600" cy="9997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 descr="https://avatars.mds.yandex.net/get-zen_doc/1108934/pub_5c4866de317c1a00ae754ba2_5c486840ba3bb400addbccb9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6695174" cy="4608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нутый угол 10"/>
          <p:cNvSpPr/>
          <p:nvPr/>
        </p:nvSpPr>
        <p:spPr>
          <a:xfrm>
            <a:off x="467544" y="4149080"/>
            <a:ext cx="3240360" cy="1584176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нутый угол 9"/>
          <p:cNvSpPr/>
          <p:nvPr/>
        </p:nvSpPr>
        <p:spPr>
          <a:xfrm>
            <a:off x="395536" y="2852936"/>
            <a:ext cx="7776864" cy="864096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нутый угол 7"/>
          <p:cNvSpPr/>
          <p:nvPr/>
        </p:nvSpPr>
        <p:spPr>
          <a:xfrm>
            <a:off x="395536" y="1340768"/>
            <a:ext cx="8352928" cy="1152128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10344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Выход ЕСТЬ!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8229600" cy="12241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Comic Sans MS" pitchFamily="66" charset="0"/>
              </a:rPr>
              <a:t>Осознавать, что ты сейчас испытываешь (тревоги, страхи, эмоции). И выбирать средства их преодоления.</a:t>
            </a:r>
          </a:p>
          <a:p>
            <a:pPr>
              <a:buNone/>
            </a:pPr>
            <a:endParaRPr lang="ru-RU" dirty="0">
              <a:latin typeface="Comic Sans MS" pitchFamily="66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2875384"/>
            <a:ext cx="8229600" cy="9136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Осознавать, что</a:t>
            </a: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окружающим тоже сейчас нелегко. И поддерживать их!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67544" y="4221088"/>
            <a:ext cx="3312368" cy="151216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Понимать, что все это временно.</a:t>
            </a: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Д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умать о будущем и строить планы!</a:t>
            </a: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18434" name="Picture 2" descr="https://s7.cdn.eg.ru/wp-content/uploads/2020/02/int121242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5421" y="3933056"/>
            <a:ext cx="5378579" cy="2520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Если в общении случилось, что-то, что вызвало негативные эмоции…</a:t>
            </a:r>
            <a:endParaRPr lang="ru-RU" sz="28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268760"/>
            <a:ext cx="8229600" cy="100811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Попробуйте в общении с близкими использовать формулу «Я – высказывания».</a:t>
            </a:r>
          </a:p>
          <a:p>
            <a:endParaRPr lang="ru-RU" sz="2400" dirty="0" smtClean="0">
              <a:latin typeface="Comic Sans MS" pitchFamily="66" charset="0"/>
            </a:endParaRPr>
          </a:p>
          <a:p>
            <a:pPr>
              <a:buNone/>
            </a:pPr>
            <a:endParaRPr lang="ru-RU" sz="2400" dirty="0"/>
          </a:p>
        </p:txBody>
      </p:sp>
      <p:pic>
        <p:nvPicPr>
          <p:cNvPr id="19458" name="Picture 2" descr="https://rusargument.ru/data/photo/110615_0395990303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3420" y="2348654"/>
            <a:ext cx="4003036" cy="266452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5085184"/>
            <a:ext cx="86764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Формула:</a:t>
            </a:r>
          </a:p>
          <a:p>
            <a:endParaRPr lang="ru-RU" sz="800" dirty="0" smtClean="0">
              <a:latin typeface="Comic Sans MS" pitchFamily="66" charset="0"/>
            </a:endParaRPr>
          </a:p>
          <a:p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Описание ситуации + мои чувства + объяснение.</a:t>
            </a:r>
          </a:p>
        </p:txBody>
      </p:sp>
      <p:pic>
        <p:nvPicPr>
          <p:cNvPr id="19460" name="Picture 4" descr="https://storage.myseldon.com/news_pict_E3/E35EF96ADB95D16569620F33329F32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348880"/>
            <a:ext cx="4211959" cy="26793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Comic Sans MS" pitchFamily="66" charset="0"/>
              </a:rPr>
              <a:t>Алгоритм «</a:t>
            </a:r>
            <a:r>
              <a:rPr lang="ru-RU" b="1" dirty="0" err="1" smtClean="0">
                <a:latin typeface="Comic Sans MS" pitchFamily="66" charset="0"/>
              </a:rPr>
              <a:t>Я-высказывания</a:t>
            </a:r>
            <a:r>
              <a:rPr lang="ru-RU" b="1" dirty="0" smtClean="0">
                <a:latin typeface="Comic Sans MS" pitchFamily="66" charset="0"/>
              </a:rPr>
              <a:t>»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1. Описать события, ситуацию без эмоций, вызывающих напряжение </a:t>
            </a: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(«Когда я вижу, что...», «Когда это происходит...»).</a:t>
            </a:r>
          </a:p>
          <a:p>
            <a:endParaRPr lang="ru-RU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2. Описать свою эмоциональную реакцию, точно назвать свое чувство в этой ситуации </a:t>
            </a: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(«Я чувствую...», «Я огорчаюсь...», «Я не знаю, как реагировать...»).</a:t>
            </a:r>
          </a:p>
          <a:p>
            <a:endParaRPr lang="ru-RU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3. Объяснить причины этого чувства и высказать свои по желания </a:t>
            </a: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(«Потому что я не люблю…», «Мне бы хотелось...»).</a:t>
            </a:r>
          </a:p>
          <a:p>
            <a:endParaRPr lang="ru-RU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4. Представить как можно больше альтернативных вариантов </a:t>
            </a: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(«Возможно, стоит поступить так...», «В следующий раз можно...»)</a:t>
            </a:r>
          </a:p>
          <a:p>
            <a:endParaRPr lang="ru-RU" dirty="0" smtClean="0">
              <a:latin typeface="Comic Sans MS" pitchFamily="66" charset="0"/>
            </a:endParaRPr>
          </a:p>
          <a:p>
            <a:endParaRPr lang="ru-RU" dirty="0">
              <a:latin typeface="Comic Sans MS" pitchFamily="66" charset="0"/>
            </a:endParaRPr>
          </a:p>
        </p:txBody>
      </p:sp>
      <p:pic>
        <p:nvPicPr>
          <p:cNvPr id="20482" name="Picture 2" descr="https://im0-tub-ru.yandex.net/i?id=8e74688ae8cc9e03936f3d5b09152aea&amp;n=33&amp;w=200&amp;h=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0"/>
            <a:ext cx="190500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avatars.mds.yandex.net/get-zen_doc/1587710/pub_5ccad66432381c00b27ad13f_5ccad73dcecf8300b3345e2c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2478" y="1196752"/>
            <a:ext cx="2611522" cy="13681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Поработать со своей негативной эмоцией. 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Упражнение «Пульт управления эмоциями».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412776"/>
            <a:ext cx="7977064" cy="4082008"/>
          </a:xfrm>
        </p:spPr>
        <p:txBody>
          <a:bodyPr>
            <a:noAutofit/>
          </a:bodyPr>
          <a:lstStyle/>
          <a:p>
            <a:pPr marL="906462" lvl="4" indent="-457200">
              <a:buFont typeface="+mj-lt"/>
              <a:buAutoNum type="arabicPeriod"/>
            </a:pPr>
            <a:r>
              <a:rPr lang="ru-RU" sz="2000" dirty="0" smtClean="0">
                <a:latin typeface="Comic Sans MS" pitchFamily="66" charset="0"/>
              </a:rPr>
              <a:t>Чувствуете сильную эмоцию.</a:t>
            </a:r>
          </a:p>
          <a:p>
            <a:pPr marL="906462" lvl="4" indent="-457200">
              <a:buFont typeface="+mj-lt"/>
              <a:buAutoNum type="arabicPeriod"/>
            </a:pPr>
            <a:endParaRPr lang="ru-RU" sz="900" dirty="0" smtClean="0">
              <a:latin typeface="Comic Sans MS" pitchFamily="66" charset="0"/>
            </a:endParaRPr>
          </a:p>
          <a:p>
            <a:pPr marL="906462" lvl="4" indent="-457200">
              <a:buFont typeface="+mj-lt"/>
              <a:buAutoNum type="arabicPeriod"/>
            </a:pPr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Не предпринимаете </a:t>
            </a:r>
            <a:r>
              <a:rPr lang="ru-RU" sz="2000" dirty="0" smtClean="0">
                <a:latin typeface="Comic Sans MS" pitchFamily="66" charset="0"/>
              </a:rPr>
              <a:t>никаких действий.</a:t>
            </a:r>
          </a:p>
          <a:p>
            <a:pPr marL="906462" lvl="4" indent="-457200">
              <a:buFont typeface="+mj-lt"/>
              <a:buAutoNum type="arabicPeriod"/>
            </a:pPr>
            <a:endParaRPr lang="ru-RU" sz="900" dirty="0" smtClean="0">
              <a:latin typeface="Comic Sans MS" pitchFamily="66" charset="0"/>
            </a:endParaRPr>
          </a:p>
          <a:p>
            <a:pPr marL="906462" lvl="4" indent="-457200">
              <a:buFont typeface="+mj-lt"/>
              <a:buAutoNum type="arabicPeriod"/>
            </a:pPr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Осознайте</a:t>
            </a:r>
            <a:r>
              <a:rPr lang="ru-RU" sz="2000" dirty="0" smtClean="0">
                <a:latin typeface="Comic Sans MS" pitchFamily="66" charset="0"/>
              </a:rPr>
              <a:t> сигналы, показывающие что «срабатывает» реакция вашего рептильного мозга.</a:t>
            </a:r>
          </a:p>
          <a:p>
            <a:pPr marL="906462" lvl="4" indent="-457200">
              <a:buFont typeface="+mj-lt"/>
              <a:buAutoNum type="arabicPeriod"/>
            </a:pPr>
            <a:endParaRPr lang="ru-RU" sz="900" dirty="0" smtClean="0">
              <a:latin typeface="Comic Sans MS" pitchFamily="66" charset="0"/>
            </a:endParaRPr>
          </a:p>
          <a:p>
            <a:pPr marL="906462" lvl="4" indent="-457200">
              <a:buFont typeface="+mj-lt"/>
              <a:buAutoNum type="arabicPeriod"/>
            </a:pPr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Вдохните</a:t>
            </a:r>
            <a:r>
              <a:rPr lang="ru-RU" sz="2000" dirty="0" smtClean="0">
                <a:latin typeface="Comic Sans MS" pitchFamily="66" charset="0"/>
              </a:rPr>
              <a:t> на </a:t>
            </a:r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раз-два-три</a:t>
            </a:r>
            <a:r>
              <a:rPr lang="ru-RU" sz="2000" dirty="0" smtClean="0">
                <a:latin typeface="Comic Sans MS" pitchFamily="66" charset="0"/>
              </a:rPr>
              <a:t> и выдохните на </a:t>
            </a:r>
            <a:r>
              <a:rPr lang="ru-RU" sz="2000" b="1" dirty="0" err="1" smtClean="0">
                <a:solidFill>
                  <a:srgbClr val="0070C0"/>
                </a:solidFill>
                <a:latin typeface="Comic Sans MS" pitchFamily="66" charset="0"/>
              </a:rPr>
              <a:t>раз-два-три-четыре-пять-шесть</a:t>
            </a:r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.</a:t>
            </a:r>
          </a:p>
          <a:p>
            <a:pPr marL="906462" lvl="4" indent="-457200">
              <a:buFont typeface="+mj-lt"/>
              <a:buAutoNum type="arabicPeriod"/>
            </a:pPr>
            <a:endParaRPr lang="ru-RU" sz="9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906462" lvl="4" indent="-457200">
              <a:buFont typeface="+mj-lt"/>
              <a:buAutoNum type="arabicPeriod"/>
            </a:pPr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Посмотрите</a:t>
            </a:r>
            <a:r>
              <a:rPr lang="ru-RU" sz="2000" dirty="0" smtClean="0">
                <a:latin typeface="Comic Sans MS" pitchFamily="66" charset="0"/>
              </a:rPr>
              <a:t> на ситуацию со стороны, задайте себе вопрос: </a:t>
            </a:r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«Что для меня сейчас важно?», «Какие отношения я хочу создать?» </a:t>
            </a:r>
          </a:p>
          <a:p>
            <a:pPr marL="906462" lvl="4" indent="-457200">
              <a:buFont typeface="+mj-lt"/>
              <a:buAutoNum type="arabicPeriod"/>
            </a:pPr>
            <a:endParaRPr lang="ru-RU" sz="9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906462" lvl="4" indent="-457200">
              <a:buFont typeface="+mj-lt"/>
              <a:buAutoNum type="arabicPeriod"/>
            </a:pPr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Посмотрите</a:t>
            </a:r>
            <a:r>
              <a:rPr lang="ru-RU" sz="2000" dirty="0" smtClean="0">
                <a:latin typeface="Comic Sans MS" pitchFamily="66" charset="0"/>
              </a:rPr>
              <a:t> на ситуацию </a:t>
            </a:r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глазами другой стороны</a:t>
            </a:r>
            <a:r>
              <a:rPr lang="ru-RU" sz="2000" dirty="0" smtClean="0">
                <a:latin typeface="Comic Sans MS" pitchFamily="66" charset="0"/>
              </a:rPr>
              <a:t>.</a:t>
            </a:r>
          </a:p>
          <a:p>
            <a:pPr marL="906462" lvl="4" indent="-457200">
              <a:buFont typeface="+mj-lt"/>
              <a:buAutoNum type="arabicPeriod"/>
            </a:pPr>
            <a:endParaRPr lang="ru-RU" sz="900" dirty="0" smtClean="0">
              <a:latin typeface="Comic Sans MS" pitchFamily="66" charset="0"/>
            </a:endParaRPr>
          </a:p>
          <a:p>
            <a:pPr marL="906462" lvl="4" indent="-457200">
              <a:buFont typeface="+mj-lt"/>
              <a:buAutoNum type="arabicPeriod"/>
            </a:pPr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Сделайте выбор</a:t>
            </a:r>
            <a:r>
              <a:rPr lang="ru-RU" sz="2000" dirty="0" smtClean="0">
                <a:latin typeface="Comic Sans MS" pitchFamily="66" charset="0"/>
              </a:rPr>
              <a:t>: идти в реакцию или поступить по-другому.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solidFill>
                  <a:srgbClr val="0070C0"/>
                </a:solidFill>
                <a:latin typeface="Comic Sans MS" pitchFamily="66" charset="0"/>
              </a:rPr>
              <a:t>Бүгін не туралы сөйлесеміз: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00808"/>
            <a:ext cx="8229600" cy="4600168"/>
          </a:xfrm>
        </p:spPr>
        <p:txBody>
          <a:bodyPr>
            <a:normAutofit/>
          </a:bodyPr>
          <a:lstStyle/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Неліктен мазасыздық, қорқыныш немесе агрессия сезімдері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қолайсыз жағдайларда пайда болады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Оқшаулану 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жағдайында жақын адамдармен қалай қарым-қатынас жасау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Оқшаулану 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жағдайында жақсы көңіл-күйді қалай сақтауға болады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Comic Sans MS" pitchFamily="66" charset="0"/>
            </a:endParaRPr>
          </a:p>
        </p:txBody>
      </p:sp>
      <p:pic>
        <p:nvPicPr>
          <p:cNvPr id="10242" name="Picture 2" descr="https://avatars.mds.yandex.net/get-pdb/985144/4512cb50-de29-4ceb-84eb-cbe24caae8f8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16632"/>
            <a:ext cx="2088232" cy="1392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 smtClean="0">
                <a:solidFill>
                  <a:srgbClr val="0070C0"/>
                </a:solidFill>
                <a:latin typeface="Comic Sans MS" pitchFamily="66" charset="0"/>
              </a:rPr>
              <a:t>Сделайте упражнение, укрепляющее позитивное отношение к жизни.</a:t>
            </a:r>
            <a:endParaRPr lang="ru-RU" sz="27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628800"/>
            <a:ext cx="3816424" cy="446449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Часть 1</a:t>
            </a:r>
          </a:p>
          <a:p>
            <a:pPr marL="269875" indent="-269875">
              <a:buNone/>
            </a:pPr>
            <a:r>
              <a:rPr lang="ru-RU" dirty="0" smtClean="0">
                <a:latin typeface="Comic Sans MS" pitchFamily="66" charset="0"/>
              </a:rPr>
              <a:t>1. Встаньте, скрестив ноги. При этом ступни устойчиво опираются на пол.</a:t>
            </a:r>
          </a:p>
          <a:p>
            <a:pPr marL="514350" indent="-514350">
              <a:buAutoNum type="arabicPeriod"/>
            </a:pPr>
            <a:endParaRPr lang="ru-RU" sz="1500" dirty="0" smtClean="0">
              <a:latin typeface="Comic Sans MS" pitchFamily="66" charset="0"/>
            </a:endParaRPr>
          </a:p>
          <a:p>
            <a:pPr marL="269875" indent="-269875">
              <a:buNone/>
            </a:pPr>
            <a:r>
              <a:rPr lang="ru-RU" dirty="0" smtClean="0">
                <a:latin typeface="Comic Sans MS" pitchFamily="66" charset="0"/>
              </a:rPr>
              <a:t>2. Вытяните руки вперёд на уровне груди ладошками наружу. Скрестите их, образуя замок ладошками.</a:t>
            </a:r>
          </a:p>
          <a:p>
            <a:pPr marL="514350" indent="-514350">
              <a:buNone/>
            </a:pPr>
            <a:endParaRPr lang="ru-RU" dirty="0" smtClean="0">
              <a:latin typeface="Comic Sans MS" pitchFamily="66" charset="0"/>
            </a:endParaRPr>
          </a:p>
          <a:p>
            <a:pPr marL="269875" indent="-269875">
              <a:buNone/>
            </a:pPr>
            <a:r>
              <a:rPr lang="ru-RU" dirty="0" smtClean="0">
                <a:latin typeface="Comic Sans MS" pitchFamily="66" charset="0"/>
              </a:rPr>
              <a:t>3. Сгибая локти, выверните этот замок из ладошек вовнутрь и прижмите к груди.</a:t>
            </a:r>
          </a:p>
          <a:p>
            <a:pPr marL="514350" indent="-514350">
              <a:buAutoNum type="arabicPeriod" startAt="3"/>
            </a:pPr>
            <a:endParaRPr lang="ru-RU" dirty="0" smtClean="0">
              <a:latin typeface="Comic Sans MS" pitchFamily="66" charset="0"/>
            </a:endParaRPr>
          </a:p>
          <a:p>
            <a:pPr marL="269875" indent="-269875">
              <a:buNone/>
            </a:pPr>
            <a:r>
              <a:rPr lang="ru-RU" dirty="0" smtClean="0">
                <a:latin typeface="Comic Sans MS" pitchFamily="66" charset="0"/>
              </a:rPr>
              <a:t>4. Прижмите язык к твердому нёбу сразу за верхними зубами. Глаза смотрят вверх. Голова при этом не задирается. Двигаются только глаза. Дыхание и тело расслаблены.</a:t>
            </a:r>
          </a:p>
          <a:p>
            <a:pPr marL="514350" indent="-514350">
              <a:buAutoNum type="arabicPeriod" startAt="4"/>
            </a:pPr>
            <a:endParaRPr lang="ru-RU" dirty="0" smtClean="0">
              <a:latin typeface="Comic Sans MS" pitchFamily="66" charset="0"/>
            </a:endParaRPr>
          </a:p>
          <a:p>
            <a:endParaRPr lang="ru-RU" dirty="0"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196752"/>
            <a:ext cx="4453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Упражнение состоит из двух частей.</a:t>
            </a: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716016" y="1628800"/>
            <a:ext cx="3816424" cy="3096344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r>
              <a:rPr lang="ru-RU" sz="1600" dirty="0">
                <a:solidFill>
                  <a:srgbClr val="0070C0"/>
                </a:solidFill>
                <a:latin typeface="Comic Sans MS" pitchFamily="66" charset="0"/>
              </a:rPr>
              <a:t>Часть 2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Comic Sans MS" pitchFamily="66" charset="0"/>
              </a:rPr>
              <a:t>Поставьте </a:t>
            </a:r>
            <a:r>
              <a:rPr lang="ru-RU" sz="1600" dirty="0">
                <a:latin typeface="Comic Sans MS" pitchFamily="66" charset="0"/>
              </a:rPr>
              <a:t>ноги параллельно друг другу на небольшом расстоянии друг от </a:t>
            </a:r>
            <a:r>
              <a:rPr lang="ru-RU" sz="1600" dirty="0" smtClean="0">
                <a:latin typeface="Comic Sans MS" pitchFamily="66" charset="0"/>
              </a:rPr>
              <a:t>друга.</a:t>
            </a:r>
          </a:p>
          <a:p>
            <a:pPr marL="342900" indent="-342900">
              <a:buAutoNum type="arabicPeriod"/>
            </a:pPr>
            <a:endParaRPr lang="ru-RU" sz="1600" dirty="0" smtClean="0">
              <a:latin typeface="Comic Sans MS" pitchFamily="66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Comic Sans MS" pitchFamily="66" charset="0"/>
              </a:rPr>
              <a:t>Разомкните </a:t>
            </a:r>
            <a:r>
              <a:rPr lang="ru-RU" sz="1600" dirty="0">
                <a:latin typeface="Comic Sans MS" pitchFamily="66" charset="0"/>
              </a:rPr>
              <a:t>замок из ладошек и соедините кончики пальцев обеих рук друг с другом. Кончики пальцев смотрят вниз чуть ниже пупка. Глаза смотрят вниз, язык по-прежнему на нёбе. Постойте так еще нужное вам время.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AutoNum type="arabicPeriod" startAt="2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pic>
        <p:nvPicPr>
          <p:cNvPr id="6" name="Рисунок 5" descr="C:\Users\seilgazina_a.ukk.NISEDUKZ\AppData\Local\Microsoft\Windows\Temporary Internet Files\Content.Word\26 - 0002.jpg"/>
          <p:cNvPicPr/>
          <p:nvPr/>
        </p:nvPicPr>
        <p:blipFill>
          <a:blip r:embed="rId2" cstate="print"/>
          <a:srcRect l="3611" t="2593" r="2943" b="3333"/>
          <a:stretch>
            <a:fillRect/>
          </a:stretch>
        </p:blipFill>
        <p:spPr bwMode="auto">
          <a:xfrm>
            <a:off x="6228184" y="4581128"/>
            <a:ext cx="1944216" cy="2091184"/>
          </a:xfrm>
          <a:prstGeom prst="rec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83568" y="6211669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0070C0"/>
                </a:solidFill>
                <a:latin typeface="Comic Sans MS" pitchFamily="66" charset="0"/>
              </a:rPr>
              <a:t>Вас может слегка покачивать – это нормальная реакция организма.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 smtClean="0">
                <a:latin typeface="Comic Sans MS" pitchFamily="66" charset="0"/>
              </a:rPr>
              <a:t> </a:t>
            </a:r>
            <a:r>
              <a:rPr lang="ru-RU" sz="2700" b="1" dirty="0" smtClean="0">
                <a:solidFill>
                  <a:srgbClr val="0070C0"/>
                </a:solidFill>
                <a:latin typeface="Comic Sans MS" pitchFamily="66" charset="0"/>
              </a:rPr>
              <a:t>Мозг крепко привязан к ритуалам. Поэтому:</a:t>
            </a:r>
            <a:endParaRPr lang="ru-RU" sz="27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4149080"/>
            <a:ext cx="8280920" cy="2201456"/>
          </a:xfrm>
        </p:spPr>
        <p:txBody>
          <a:bodyPr>
            <a:normAutofit/>
          </a:bodyPr>
          <a:lstStyle/>
          <a:p>
            <a:endParaRPr lang="ru-RU" sz="2400" dirty="0" smtClean="0">
              <a:latin typeface="Comic Sans MS" pitchFamily="66" charset="0"/>
            </a:endParaRPr>
          </a:p>
          <a:p>
            <a:endParaRPr lang="ru-RU" sz="2400" dirty="0"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340768"/>
            <a:ext cx="4968552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buFont typeface="Arial" pitchFamily="34" charset="0"/>
              <a:buChar char="•"/>
            </a:pPr>
            <a:r>
              <a:rPr lang="ru-RU" sz="2000" dirty="0" smtClean="0">
                <a:latin typeface="Comic Sans MS" pitchFamily="66" charset="0"/>
              </a:rPr>
              <a:t>Следуй </a:t>
            </a:r>
            <a:r>
              <a:rPr lang="ru-RU" sz="2000" b="1" dirty="0" smtClean="0">
                <a:latin typeface="Comic Sans MS" pitchFamily="66" charset="0"/>
              </a:rPr>
              <a:t>режиму дня</a:t>
            </a:r>
            <a:r>
              <a:rPr lang="ru-RU" sz="2000" dirty="0" smtClean="0">
                <a:latin typeface="Comic Sans MS" pitchFamily="66" charset="0"/>
              </a:rPr>
              <a:t>.</a:t>
            </a:r>
          </a:p>
          <a:p>
            <a:pPr marL="179388" indent="-179388">
              <a:buFont typeface="Arial" pitchFamily="34" charset="0"/>
              <a:buChar char="•"/>
            </a:pPr>
            <a:endParaRPr lang="ru-RU" sz="1000" dirty="0" smtClean="0">
              <a:latin typeface="Comic Sans MS" pitchFamily="66" charset="0"/>
            </a:endParaRPr>
          </a:p>
          <a:p>
            <a:pPr marL="179388" indent="-179388">
              <a:buFont typeface="Arial" pitchFamily="34" charset="0"/>
              <a:buChar char="•"/>
            </a:pPr>
            <a:r>
              <a:rPr lang="ru-RU" sz="2000" dirty="0" smtClean="0">
                <a:latin typeface="Comic Sans MS" pitchFamily="66" charset="0"/>
              </a:rPr>
              <a:t>Создай </a:t>
            </a:r>
            <a:r>
              <a:rPr lang="ru-RU" sz="2000" b="1" dirty="0" smtClean="0">
                <a:latin typeface="Comic Sans MS" pitchFamily="66" charset="0"/>
              </a:rPr>
              <a:t>ритуалы перехода </a:t>
            </a:r>
            <a:r>
              <a:rPr lang="ru-RU" sz="2000" dirty="0" smtClean="0">
                <a:latin typeface="Comic Sans MS" pitchFamily="66" charset="0"/>
              </a:rPr>
              <a:t>в процесс учебы и выхода в режим отдыха.</a:t>
            </a:r>
          </a:p>
          <a:p>
            <a:pPr marL="179388" indent="-179388">
              <a:buFont typeface="Arial" pitchFamily="34" charset="0"/>
              <a:buChar char="•"/>
            </a:pPr>
            <a:endParaRPr lang="ru-RU" sz="1000" dirty="0" smtClean="0">
              <a:latin typeface="Comic Sans MS" pitchFamily="66" charset="0"/>
            </a:endParaRPr>
          </a:p>
          <a:p>
            <a:pPr marL="179388" indent="-179388">
              <a:buFont typeface="Arial" pitchFamily="34" charset="0"/>
              <a:buChar char="•"/>
            </a:pPr>
            <a:r>
              <a:rPr lang="ru-RU" sz="2000" dirty="0" smtClean="0">
                <a:latin typeface="Comic Sans MS" pitchFamily="66" charset="0"/>
              </a:rPr>
              <a:t>Соблюдай принцип </a:t>
            </a:r>
            <a:r>
              <a:rPr lang="ru-RU" sz="2000" b="1" dirty="0" smtClean="0">
                <a:latin typeface="Comic Sans MS" pitchFamily="66" charset="0"/>
              </a:rPr>
              <a:t>зональности</a:t>
            </a:r>
            <a:r>
              <a:rPr lang="ru-RU" sz="2000" dirty="0" smtClean="0">
                <a:latin typeface="Comic Sans MS" pitchFamily="66" charset="0"/>
              </a:rPr>
              <a:t>: учеба за столом, отдых вне стола.</a:t>
            </a:r>
          </a:p>
          <a:p>
            <a:pPr marL="179388" indent="-179388">
              <a:buFont typeface="Arial" pitchFamily="34" charset="0"/>
              <a:buChar char="•"/>
            </a:pPr>
            <a:endParaRPr lang="ru-RU" sz="900" dirty="0" smtClean="0">
              <a:latin typeface="Comic Sans MS" pitchFamily="66" charset="0"/>
            </a:endParaRPr>
          </a:p>
          <a:p>
            <a:pPr marL="179388" indent="-179388">
              <a:buFont typeface="Arial" pitchFamily="34" charset="0"/>
              <a:buChar char="•"/>
            </a:pPr>
            <a:r>
              <a:rPr lang="ru-RU" sz="2000" b="1" dirty="0" smtClean="0">
                <a:latin typeface="Comic Sans MS" pitchFamily="66" charset="0"/>
              </a:rPr>
              <a:t>Награждай</a:t>
            </a:r>
            <a:r>
              <a:rPr lang="ru-RU" sz="2000" dirty="0" smtClean="0">
                <a:latin typeface="Comic Sans MS" pitchFamily="66" charset="0"/>
              </a:rPr>
              <a:t> себя за маленькие успехи.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22532" name="Picture 4" descr="https://thumbs.dreamstime.com/b/%D0%BC%D0%B0%D0%BB%D1%8B%D1%88-%D0%B1%D1%83%D0%B4%D0%B8%D0%BB%D1%8C%D0%BD%D0%B8%D0%BA%D0%B0-180437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5856" y="1340768"/>
            <a:ext cx="3566624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51520" y="4457343"/>
            <a:ext cx="828092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buFont typeface="Arial" pitchFamily="34" charset="0"/>
              <a:buChar char="•"/>
            </a:pPr>
            <a:r>
              <a:rPr lang="ru-RU" sz="2000" b="1" dirty="0" smtClean="0">
                <a:latin typeface="Comic Sans MS" pitchFamily="66" charset="0"/>
              </a:rPr>
              <a:t>Общайся</a:t>
            </a:r>
            <a:r>
              <a:rPr lang="ru-RU" sz="2000" dirty="0" smtClean="0">
                <a:latin typeface="Comic Sans MS" pitchFamily="66" charset="0"/>
              </a:rPr>
              <a:t> с друзьями в выделенное для отдыха время.</a:t>
            </a:r>
          </a:p>
          <a:p>
            <a:pPr marL="179388" indent="-179388">
              <a:buFont typeface="Arial" pitchFamily="34" charset="0"/>
              <a:buChar char="•"/>
            </a:pPr>
            <a:endParaRPr lang="ru-RU" sz="1000" dirty="0" smtClean="0">
              <a:latin typeface="Comic Sans MS" pitchFamily="66" charset="0"/>
            </a:endParaRPr>
          </a:p>
          <a:p>
            <a:pPr marL="179388" indent="-179388">
              <a:buFont typeface="Arial" pitchFamily="34" charset="0"/>
              <a:buChar char="•"/>
            </a:pPr>
            <a:r>
              <a:rPr lang="ru-RU" sz="2000" dirty="0" smtClean="0">
                <a:latin typeface="Comic Sans MS" pitchFamily="66" charset="0"/>
              </a:rPr>
              <a:t>Выдели время для </a:t>
            </a:r>
            <a:r>
              <a:rPr lang="ru-RU" sz="2000" b="1" dirty="0" smtClean="0">
                <a:latin typeface="Comic Sans MS" pitchFamily="66" charset="0"/>
              </a:rPr>
              <a:t>физических упражнений</a:t>
            </a:r>
            <a:r>
              <a:rPr lang="ru-RU" sz="2000" dirty="0" smtClean="0">
                <a:latin typeface="Comic Sans MS" pitchFamily="66" charset="0"/>
              </a:rPr>
              <a:t>.</a:t>
            </a:r>
          </a:p>
          <a:p>
            <a:pPr marL="179388" indent="-179388">
              <a:buFont typeface="Arial" pitchFamily="34" charset="0"/>
              <a:buChar char="•"/>
            </a:pPr>
            <a:endParaRPr lang="ru-RU" sz="1000" dirty="0" smtClean="0">
              <a:latin typeface="Comic Sans MS" pitchFamily="66" charset="0"/>
            </a:endParaRPr>
          </a:p>
          <a:p>
            <a:pPr marL="179388" indent="-179388">
              <a:buFont typeface="Arial" pitchFamily="34" charset="0"/>
              <a:buChar char="•"/>
            </a:pPr>
            <a:r>
              <a:rPr lang="ru-RU" sz="2000" dirty="0" smtClean="0">
                <a:latin typeface="Comic Sans MS" pitchFamily="66" charset="0"/>
              </a:rPr>
              <a:t>Оптимально </a:t>
            </a:r>
            <a:r>
              <a:rPr lang="ru-RU" sz="2000" b="1" dirty="0" smtClean="0">
                <a:latin typeface="Comic Sans MS" pitchFamily="66" charset="0"/>
              </a:rPr>
              <a:t>распределяй время</a:t>
            </a:r>
            <a:r>
              <a:rPr lang="ru-RU" sz="2000" dirty="0" smtClean="0">
                <a:latin typeface="Comic Sans MS" pitchFamily="66" charset="0"/>
              </a:rPr>
              <a:t>, согласовывая режим дня с близкими (раньше большую часть времени организовывала школа).</a:t>
            </a:r>
          </a:p>
          <a:p>
            <a:pPr marL="179388" indent="-179388">
              <a:buFont typeface="Arial" pitchFamily="34" charset="0"/>
              <a:buChar char="•"/>
            </a:pPr>
            <a:endParaRPr lang="ru-RU" sz="1000" dirty="0">
              <a:latin typeface="Comic Sans MS" pitchFamily="66" charset="0"/>
            </a:endParaRPr>
          </a:p>
          <a:p>
            <a:pPr marL="179388" indent="-179388">
              <a:buFont typeface="Arial" pitchFamily="34" charset="0"/>
              <a:buChar char="•"/>
            </a:pPr>
            <a:endParaRPr lang="ru-RU" sz="2000" dirty="0" smtClean="0"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8136904" cy="5112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888" y="152400"/>
            <a:ext cx="8229600" cy="990600"/>
          </a:xfrm>
        </p:spPr>
        <p:txBody>
          <a:bodyPr>
            <a:normAutofit/>
          </a:bodyPr>
          <a:lstStyle/>
          <a:p>
            <a:r>
              <a:rPr lang="kk-KZ" sz="4400" b="1" dirty="0" smtClean="0">
                <a:solidFill>
                  <a:srgbClr val="00B0F0"/>
                </a:solidFill>
              </a:rPr>
              <a:t>   Назарларыңызға рахмет!</a:t>
            </a:r>
            <a:endParaRPr lang="ru-RU" sz="4400" b="1" dirty="0">
              <a:solidFill>
                <a:srgbClr val="00B0F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5894784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Спасибо за внимание!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1802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700" b="1" dirty="0" err="1" smtClean="0">
                <a:solidFill>
                  <a:srgbClr val="0070C0"/>
                </a:solidFill>
                <a:latin typeface="Comic Sans MS" pitchFamily="66" charset="0"/>
              </a:rPr>
              <a:t>Оқшаулану</a:t>
            </a:r>
            <a:r>
              <a:rPr lang="ru-RU" sz="27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700" b="1" dirty="0" err="1" smtClean="0">
                <a:solidFill>
                  <a:srgbClr val="0070C0"/>
                </a:solidFill>
                <a:latin typeface="Comic Sans MS" pitchFamily="66" charset="0"/>
              </a:rPr>
              <a:t>режимінде</a:t>
            </a:r>
            <a:r>
              <a:rPr lang="ru-RU" sz="27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700" b="1" dirty="0" err="1" smtClean="0">
                <a:solidFill>
                  <a:srgbClr val="0070C0"/>
                </a:solidFill>
                <a:latin typeface="Comic Sans MS" pitchFamily="66" charset="0"/>
              </a:rPr>
              <a:t>біз</a:t>
            </a:r>
            <a:r>
              <a:rPr lang="ru-RU" sz="27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700" b="1" dirty="0" err="1" smtClean="0">
                <a:solidFill>
                  <a:srgbClr val="0070C0"/>
                </a:solidFill>
                <a:latin typeface="Comic Sans MS" pitchFamily="66" charset="0"/>
              </a:rPr>
              <a:t>нені</a:t>
            </a:r>
            <a:r>
              <a:rPr lang="ru-RU" sz="27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700" b="1" dirty="0" err="1" smtClean="0">
                <a:solidFill>
                  <a:srgbClr val="0070C0"/>
                </a:solidFill>
                <a:latin typeface="Comic Sans MS" pitchFamily="66" charset="0"/>
              </a:rPr>
              <a:t>сезінеміз</a:t>
            </a:r>
            <a:r>
              <a:rPr lang="ru-RU" sz="2700" b="1" dirty="0" smtClean="0">
                <a:solidFill>
                  <a:srgbClr val="0070C0"/>
                </a:solidFill>
                <a:latin typeface="Comic Sans MS" pitchFamily="66" charset="0"/>
              </a:rPr>
              <a:t>?</a:t>
            </a:r>
            <a:endParaRPr lang="ru-RU" sz="27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484784"/>
            <a:ext cx="8496944" cy="4896544"/>
          </a:xfrm>
        </p:spPr>
        <p:txBody>
          <a:bodyPr numCol="2">
            <a:normAutofit fontScale="77500" lnSpcReduction="20000"/>
          </a:bodyPr>
          <a:lstStyle/>
          <a:p>
            <a:pPr marL="514350" indent="-51435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Белгісіз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мазасыздық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кешеді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9875" indent="-269875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Жақындарына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қарым-қатынас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агрессиясы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туындайды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69875" indent="-269875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Мен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ештеңе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жасағым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келмейді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немқұрайлылықты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сеземін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69875" indent="-269875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9875" indent="-269875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Мен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ересектермен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сөйлесуде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мазасыздықты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қорқыныш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туындайды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69875" indent="-269875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9875" indent="-269875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үлгеріміме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қатысты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алаңдаушылық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69875" indent="-269875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9875" indent="-269875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9875" indent="-269875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9875" indent="-269875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9875" indent="-269875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6) Мен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достарымды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сағындым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мессенджер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шығу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маған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жеткіліксіз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69875" indent="-269875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9875" indent="-269875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7)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формамды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жоғалтуға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қорқамын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69875" indent="-269875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69875" indent="-269875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8)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Сыртқы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келбетіме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мазасыздық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туындайды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69875" indent="-269875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9875" indent="-269875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емтихандарына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жеткілікті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дайын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сияқтымын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9875" indent="-269875"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err="1" smtClean="0">
                <a:solidFill>
                  <a:srgbClr val="0070C0"/>
                </a:solidFill>
                <a:latin typeface="Comic Sans MS" pitchFamily="66" charset="0"/>
              </a:rPr>
              <a:t>Шығу</a:t>
            </a: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Comic Sans MS" pitchFamily="66" charset="0"/>
              </a:rPr>
              <a:t>жолы</a:t>
            </a: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Comic Sans MS" pitchFamily="66" charset="0"/>
              </a:rPr>
              <a:t>қандай</a:t>
            </a: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?</a:t>
            </a:r>
            <a:endParaRPr lang="ru-RU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157192"/>
            <a:ext cx="8229600" cy="9997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 descr="https://avatars.mds.yandex.net/get-zen_doc/1108934/pub_5c4866de317c1a00ae754ba2_5c486840ba3bb400addbccb9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8208912" cy="4608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нутый угол 10"/>
          <p:cNvSpPr/>
          <p:nvPr/>
        </p:nvSpPr>
        <p:spPr>
          <a:xfrm>
            <a:off x="467544" y="4149080"/>
            <a:ext cx="3240360" cy="1584176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нутый угол 9"/>
          <p:cNvSpPr/>
          <p:nvPr/>
        </p:nvSpPr>
        <p:spPr>
          <a:xfrm>
            <a:off x="395536" y="2852936"/>
            <a:ext cx="7776864" cy="864096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нутый угол 7"/>
          <p:cNvSpPr/>
          <p:nvPr/>
        </p:nvSpPr>
        <p:spPr>
          <a:xfrm>
            <a:off x="395536" y="1340768"/>
            <a:ext cx="8352928" cy="1152128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10344"/>
          </a:xfrm>
        </p:spPr>
        <p:txBody>
          <a:bodyPr/>
          <a:lstStyle/>
          <a:p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Шығу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жолы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бар! 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8229600" cy="122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Дәл қазір не бастан кешіп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жатқаныңызды түсініңіз  (мазасыздық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қорқыныш, эмоция).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жеңудің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тәсілдерін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таңдаңыз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2875384"/>
            <a:ext cx="8229600" cy="9136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Басқаларға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оңай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екенін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түсіну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ru-RU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Оларға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қолдау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67544" y="4221088"/>
            <a:ext cx="3312368" cy="1512168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lvl="0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r>
              <a:rPr lang="kk-K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Мұның бәрі уақытша екенін </a:t>
            </a:r>
            <a:r>
              <a:rPr lang="kk-K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түсініңіз.</a:t>
            </a:r>
          </a:p>
          <a:p>
            <a:pPr lvl="0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r>
              <a:rPr lang="kk-K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Болашақ </a:t>
            </a:r>
            <a:r>
              <a:rPr lang="kk-K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 ойланып, жоспар құрыңыз</a:t>
            </a:r>
            <a:r>
              <a:rPr kumimoji="0" lang="ru-RU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kumimoji="0" lang="ru-RU" sz="2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2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18434" name="Picture 2" descr="https://s7.cdn.eg.ru/wp-content/uploads/2020/02/int121242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5421" y="3933056"/>
            <a:ext cx="5378579" cy="2520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>
                <a:solidFill>
                  <a:srgbClr val="0070C0"/>
                </a:solidFill>
                <a:latin typeface="Comic Sans MS" pitchFamily="66" charset="0"/>
              </a:rPr>
              <a:t>Егер</a:t>
            </a: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Comic Sans MS" pitchFamily="66" charset="0"/>
              </a:rPr>
              <a:t>әңгімеде</a:t>
            </a: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Comic Sans MS" pitchFamily="66" charset="0"/>
              </a:rPr>
              <a:t>жағымсыз</a:t>
            </a: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Comic Sans MS" pitchFamily="66" charset="0"/>
              </a:rPr>
              <a:t>эмоциялар</a:t>
            </a: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Comic Sans MS" pitchFamily="66" charset="0"/>
              </a:rPr>
              <a:t>тудыратын</a:t>
            </a: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Comic Sans MS" pitchFamily="66" charset="0"/>
              </a:rPr>
              <a:t>бір</a:t>
            </a: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Comic Sans MS" pitchFamily="66" charset="0"/>
              </a:rPr>
              <a:t>нәрсе</a:t>
            </a: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Comic Sans MS" pitchFamily="66" charset="0"/>
              </a:rPr>
              <a:t>болса</a:t>
            </a: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……</a:t>
            </a:r>
            <a:endParaRPr lang="ru-RU" sz="28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268760"/>
            <a:ext cx="8229600" cy="1008112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Жақындарыңмен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қарым-қатынаста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«Мен-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мәлімдеме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формуласын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көріңіз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19458" name="Picture 2" descr="https://rusargument.ru/data/photo/110615_0395990303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3420" y="2348654"/>
            <a:ext cx="4003036" cy="266452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5085184"/>
            <a:ext cx="86764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Формула:</a:t>
            </a:r>
          </a:p>
          <a:p>
            <a:endParaRPr lang="ru-RU" sz="800" dirty="0" smtClean="0">
              <a:latin typeface="Comic Sans MS" pitchFamily="66" charset="0"/>
            </a:endParaRPr>
          </a:p>
          <a:p>
            <a:r>
              <a:rPr lang="ru-RU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Жағдайды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суреттеу+менің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сезімдерім+түсіндіру</a:t>
            </a: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19460" name="Picture 4" descr="https://storage.myseldon.com/news_pict_E3/E35EF96ADB95D16569620F33329F32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348880"/>
            <a:ext cx="4211959" cy="26793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Comic Sans MS" pitchFamily="66" charset="0"/>
              </a:rPr>
              <a:t>«Мен-</a:t>
            </a:r>
            <a:r>
              <a:rPr lang="ru-RU" b="1" dirty="0" err="1" smtClean="0">
                <a:latin typeface="Comic Sans MS" pitchFamily="66" charset="0"/>
              </a:rPr>
              <a:t>мәлімдеме</a:t>
            </a:r>
            <a:r>
              <a:rPr lang="ru-RU" b="1" dirty="0" smtClean="0">
                <a:latin typeface="Comic Sans MS" pitchFamily="66" charset="0"/>
              </a:rPr>
              <a:t>» </a:t>
            </a:r>
            <a:r>
              <a:rPr lang="ru-RU" b="1" dirty="0" err="1" smtClean="0">
                <a:latin typeface="Comic Sans MS" pitchFamily="66" charset="0"/>
              </a:rPr>
              <a:t>алгоритімі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268760"/>
            <a:ext cx="8712968" cy="532859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1.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Жағымсыздық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тудыратын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жағдайды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эмоциясыз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сипаттау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(«Мен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мұны</a:t>
            </a:r>
            <a:r>
              <a:rPr lang="ru-RU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көргенде</a:t>
            </a:r>
            <a:r>
              <a:rPr lang="ru-RU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…, «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….»).</a:t>
            </a:r>
          </a:p>
          <a:p>
            <a:pPr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Эмоционалды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реакцияңызды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сипаттаңыз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жағдайдағы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сезімді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дәл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атаңыз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(«Мен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сеземін</a:t>
            </a:r>
            <a:r>
              <a:rPr lang="ru-RU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...», «Мен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ренжідім</a:t>
            </a:r>
            <a:r>
              <a:rPr lang="ru-RU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...», «Мен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әрекет</a:t>
            </a:r>
            <a:r>
              <a:rPr lang="ru-RU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ету</a:t>
            </a:r>
            <a:r>
              <a:rPr lang="ru-RU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екенін</a:t>
            </a:r>
            <a:r>
              <a:rPr lang="ru-RU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білмеймін</a:t>
            </a:r>
            <a:r>
              <a:rPr lang="ru-RU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….»).</a:t>
            </a:r>
            <a:endParaRPr lang="ru-RU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kk-K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Бұл сезімнің себептерін түсіндіріп, </a:t>
            </a:r>
            <a:r>
              <a:rPr lang="kk-KZ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 тілектеріңді білдір </a:t>
            </a:r>
            <a:r>
              <a:rPr lang="ru-RU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(«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Себебі</a:t>
            </a:r>
            <a:r>
              <a:rPr lang="ru-RU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көрмеймін</a:t>
            </a:r>
            <a:r>
              <a:rPr lang="ru-RU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…», (Мен…..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қалаймын</a:t>
            </a:r>
            <a:r>
              <a:rPr lang="ru-RU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»).</a:t>
            </a:r>
            <a:endParaRPr lang="ru-RU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Мүмкіндігінше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балама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ұсыныңыз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(«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осылай</a:t>
            </a:r>
            <a:r>
              <a:rPr lang="ru-RU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әрекет</a:t>
            </a:r>
            <a:r>
              <a:rPr lang="ru-RU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еткенім</a:t>
            </a:r>
            <a:r>
              <a:rPr lang="ru-RU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,,,», «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Келесі</a:t>
            </a:r>
            <a:r>
              <a:rPr lang="ru-RU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жолы</a:t>
            </a:r>
            <a:r>
              <a:rPr lang="ru-RU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….»)</a:t>
            </a:r>
          </a:p>
          <a:p>
            <a:endParaRPr lang="ru-RU" dirty="0" smtClean="0">
              <a:latin typeface="Comic Sans MS" pitchFamily="66" charset="0"/>
            </a:endParaRPr>
          </a:p>
          <a:p>
            <a:endParaRPr lang="ru-RU" dirty="0">
              <a:latin typeface="Comic Sans MS" pitchFamily="66" charset="0"/>
            </a:endParaRPr>
          </a:p>
        </p:txBody>
      </p:sp>
      <p:pic>
        <p:nvPicPr>
          <p:cNvPr id="20482" name="Picture 2" descr="https://im0-tub-ru.yandex.net/i?id=8e74688ae8cc9e03936f3d5b09152aea&amp;n=33&amp;w=200&amp;h=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0"/>
            <a:ext cx="19050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avatars.mds.yandex.net/get-zen_doc/1587710/pub_5ccad66432381c00b27ad13f_5ccad73dcecf8300b3345e2c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2478" y="1196752"/>
            <a:ext cx="2611522" cy="13681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err="1" smtClean="0">
                <a:latin typeface="Comic Sans MS" pitchFamily="66" charset="0"/>
              </a:rPr>
              <a:t>Өзіңнің</a:t>
            </a: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400" b="1" dirty="0" err="1" smtClean="0">
                <a:latin typeface="Comic Sans MS" pitchFamily="66" charset="0"/>
              </a:rPr>
              <a:t>жағымсыз</a:t>
            </a: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400" b="1" dirty="0" err="1" smtClean="0">
                <a:latin typeface="Comic Sans MS" pitchFamily="66" charset="0"/>
              </a:rPr>
              <a:t>эмоцияңмен</a:t>
            </a: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400" b="1" dirty="0" err="1" smtClean="0">
                <a:latin typeface="Comic Sans MS" pitchFamily="66" charset="0"/>
              </a:rPr>
              <a:t>жұмыс</a:t>
            </a: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400" b="1" dirty="0" err="1" smtClean="0">
                <a:latin typeface="Comic Sans MS" pitchFamily="66" charset="0"/>
              </a:rPr>
              <a:t>істе</a:t>
            </a:r>
            <a:r>
              <a:rPr lang="ru-RU" sz="2400" b="1" dirty="0" smtClean="0">
                <a:latin typeface="Comic Sans MS" pitchFamily="66" charset="0"/>
              </a:rPr>
              <a:t>. 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«</a:t>
            </a:r>
            <a:r>
              <a:rPr lang="ru-RU" sz="2400" b="1" dirty="0" err="1" smtClean="0">
                <a:latin typeface="Comic Sans MS" pitchFamily="66" charset="0"/>
              </a:rPr>
              <a:t>Эмоцияны</a:t>
            </a: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400" b="1" dirty="0" err="1" smtClean="0">
                <a:latin typeface="Comic Sans MS" pitchFamily="66" charset="0"/>
              </a:rPr>
              <a:t>басқару</a:t>
            </a: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400" b="1" dirty="0" err="1" smtClean="0">
                <a:latin typeface="Comic Sans MS" pitchFamily="66" charset="0"/>
              </a:rPr>
              <a:t>пульті</a:t>
            </a:r>
            <a:r>
              <a:rPr lang="ru-RU" sz="2400" b="1" dirty="0" smtClean="0">
                <a:latin typeface="Comic Sans MS" pitchFamily="66" charset="0"/>
              </a:rPr>
              <a:t>» </a:t>
            </a:r>
            <a:r>
              <a:rPr lang="ru-RU" sz="2400" b="1" dirty="0" err="1" smtClean="0">
                <a:latin typeface="Comic Sans MS" pitchFamily="66" charset="0"/>
              </a:rPr>
              <a:t>жаттығуы</a:t>
            </a:r>
            <a:r>
              <a:rPr lang="ru-RU" sz="2400" b="1" dirty="0" smtClean="0">
                <a:latin typeface="Comic Sans MS" pitchFamily="66" charset="0"/>
              </a:rPr>
              <a:t>.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412776"/>
            <a:ext cx="7977064" cy="4082008"/>
          </a:xfrm>
        </p:spPr>
        <p:txBody>
          <a:bodyPr>
            <a:noAutofit/>
          </a:bodyPr>
          <a:lstStyle/>
          <a:p>
            <a:pPr marL="906462" lvl="4" indent="-457200">
              <a:buFont typeface="+mj-lt"/>
              <a:buAutoNum type="arabicPeriod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Күшті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эмоцияны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сезініңіз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06462" lvl="4" indent="-457200">
              <a:buFont typeface="+mj-lt"/>
              <a:buAutoNum type="arabicPeriod"/>
            </a:pP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Ешқандай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әрекет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жасамаңыз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6462" lvl="4" indent="-457200">
              <a:buFont typeface="+mj-lt"/>
              <a:buAutoNum type="arabicPeriod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Сіздің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рептильді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миыңыздың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әсер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етуін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көрсететін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белгі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істеп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тұрғанын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түсініңіз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906462" lvl="4" indent="-457200">
              <a:buFont typeface="+mj-lt"/>
              <a:buAutoNum type="arabicPeriod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Бір-екі-үш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дегенде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тыныс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алып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1-2-3-4-5-6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дегенде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тынысты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шығарыңыз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06462" lvl="4" indent="-457200">
              <a:buFont typeface="+mj-lt"/>
              <a:buAutoNum type="arabicPeriod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Жағдайға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сырттай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қарап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өзіңізге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қойыңыз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«Мен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қазір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?», «Мен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қарым-қатынас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ұстанғым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келеді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</a:p>
          <a:p>
            <a:pPr marL="906462" lvl="4" indent="-457200">
              <a:buFont typeface="+mj-lt"/>
              <a:buAutoNum type="arabicPeriod"/>
            </a:pPr>
            <a:r>
              <a:rPr lang="kk-KZ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Жағдайға басқа жақтың </a:t>
            </a:r>
            <a:r>
              <a:rPr lang="kk-KZ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көзқарасымен қараңыз.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6462" lvl="4" indent="-457200">
              <a:buFont typeface="+mj-lt"/>
              <a:buAutoNum type="arabicPeriod"/>
            </a:pP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Таңдау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жасаңыз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әрекет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жасауым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әлде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басқаша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жасайын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ба?.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 err="1" smtClean="0">
                <a:solidFill>
                  <a:srgbClr val="0070C0"/>
                </a:solidFill>
                <a:latin typeface="Comic Sans MS" pitchFamily="66" charset="0"/>
              </a:rPr>
              <a:t>Өмірге</a:t>
            </a:r>
            <a:r>
              <a:rPr lang="ru-RU" sz="27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700" dirty="0" err="1" smtClean="0">
                <a:solidFill>
                  <a:srgbClr val="0070C0"/>
                </a:solidFill>
                <a:latin typeface="Comic Sans MS" pitchFamily="66" charset="0"/>
              </a:rPr>
              <a:t>деген</a:t>
            </a:r>
            <a:r>
              <a:rPr lang="ru-RU" sz="27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700" dirty="0" err="1" smtClean="0">
                <a:solidFill>
                  <a:srgbClr val="0070C0"/>
                </a:solidFill>
                <a:latin typeface="Comic Sans MS" pitchFamily="66" charset="0"/>
              </a:rPr>
              <a:t>оң</a:t>
            </a:r>
            <a:r>
              <a:rPr lang="ru-RU" sz="27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700" dirty="0" err="1" smtClean="0">
                <a:solidFill>
                  <a:srgbClr val="0070C0"/>
                </a:solidFill>
                <a:latin typeface="Comic Sans MS" pitchFamily="66" charset="0"/>
              </a:rPr>
              <a:t>көзқарасты</a:t>
            </a:r>
            <a:r>
              <a:rPr lang="ru-RU" sz="27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700" dirty="0" err="1" smtClean="0">
                <a:solidFill>
                  <a:srgbClr val="0070C0"/>
                </a:solidFill>
                <a:latin typeface="Comic Sans MS" pitchFamily="66" charset="0"/>
              </a:rPr>
              <a:t>күшейтетін</a:t>
            </a:r>
            <a:r>
              <a:rPr lang="ru-RU" sz="27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700" dirty="0" err="1" smtClean="0">
                <a:solidFill>
                  <a:srgbClr val="0070C0"/>
                </a:solidFill>
                <a:latin typeface="Comic Sans MS" pitchFamily="66" charset="0"/>
              </a:rPr>
              <a:t>жаттығу</a:t>
            </a:r>
            <a:r>
              <a:rPr lang="ru-RU" sz="27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700" dirty="0" err="1" smtClean="0">
                <a:solidFill>
                  <a:srgbClr val="0070C0"/>
                </a:solidFill>
                <a:latin typeface="Comic Sans MS" pitchFamily="66" charset="0"/>
              </a:rPr>
              <a:t>жасаңыз</a:t>
            </a:r>
            <a:r>
              <a:rPr lang="ru-RU" sz="2700" dirty="0" smtClean="0">
                <a:solidFill>
                  <a:srgbClr val="0070C0"/>
                </a:solidFill>
                <a:latin typeface="Comic Sans MS" pitchFamily="66" charset="0"/>
              </a:rPr>
              <a:t>.</a:t>
            </a:r>
            <a:endParaRPr lang="ru-RU" sz="27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626095"/>
            <a:ext cx="4464496" cy="458557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өлім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69875" indent="-269875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Орныңыздан тұрып </a:t>
            </a:r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аяғыңызды айқастырыңыз</a:t>
            </a: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Сонымен бірге табандарыңыз жерге нық орналасуы керек.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9875" indent="-269875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Қолдарыңызды кеуде тұсына созыңыз, алақандарыңыз сыртқа қарау керек. Қолдарыңызды айқастырыңыз да алақандарыңызды бір-біріне құлыптаңыз. </a:t>
            </a:r>
            <a:endParaRPr lang="kk-KZ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9875" indent="-269875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Шынтағыңызды бүге отырып құлыптаулы </a:t>
            </a:r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алақанды </a:t>
            </a: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ішке қарай, кеуде тұсыңызға әкеліп қысыңыз.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9875" indent="-269875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Тіліңізді тістің жоғарғы жағына қарай итеріңіз. Көзіңіз жоғары қарайды. Басты қозғалтуға болмайды.  Тек көз қозғалады. Тыныс алуыңыз                                                                                                                                бен денеңізді босаңсытыңыз.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196752"/>
            <a:ext cx="3655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latin typeface="Comic Sans MS" pitchFamily="66" charset="0"/>
              </a:rPr>
              <a:t>Жаттығу</a:t>
            </a:r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b="1" dirty="0" err="1" smtClean="0">
                <a:latin typeface="Comic Sans MS" pitchFamily="66" charset="0"/>
              </a:rPr>
              <a:t>екі</a:t>
            </a:r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b="1" dirty="0" err="1" smtClean="0">
                <a:latin typeface="Comic Sans MS" pitchFamily="66" charset="0"/>
              </a:rPr>
              <a:t>бөлімнен</a:t>
            </a:r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b="1" dirty="0" err="1" smtClean="0">
                <a:latin typeface="Comic Sans MS" pitchFamily="66" charset="0"/>
              </a:rPr>
              <a:t>тұрады</a:t>
            </a:r>
            <a:r>
              <a:rPr lang="ru-RU" b="1" dirty="0" smtClean="0">
                <a:latin typeface="Comic Sans MS" pitchFamily="66" charset="0"/>
              </a:rPr>
              <a:t>.</a:t>
            </a: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716016" y="1628800"/>
            <a:ext cx="3816424" cy="309634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өлім</a:t>
            </a: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Аяқтарыңызды </a:t>
            </a: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үлкен емес қашықтықта, яғни иық деңгейінде орналастырыңыз.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Алақаныңыздағы </a:t>
            </a: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құлыпты ажыратып және екі қолыңыздың саусақтарының ұштарын бір-біріне қосыңыз. Саусақтарыңыздың ұштары іштің төменгі бөлігінде, сәл ғана кіндіктен түсуі керек. Көз төмен, ал  тіл бұрынғыдай жоғарыда болуы керек. Осы қалыпта қалаған уақытыңызға дейін тұруға болады.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AutoNum type="arabicPeriod" startAt="2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seilgazina_a.ukk.NISEDUKZ\AppData\Local\Microsoft\Windows\Temporary Internet Files\Content.Word\26 - 0002.jpg"/>
          <p:cNvPicPr/>
          <p:nvPr/>
        </p:nvPicPr>
        <p:blipFill>
          <a:blip r:embed="rId2" cstate="print"/>
          <a:srcRect l="3611" t="2593" r="2943" b="3333"/>
          <a:stretch>
            <a:fillRect/>
          </a:stretch>
        </p:blipFill>
        <p:spPr bwMode="auto">
          <a:xfrm>
            <a:off x="5255568" y="5085184"/>
            <a:ext cx="3492896" cy="1584176"/>
          </a:xfrm>
          <a:prstGeom prst="rec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83568" y="6211669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i="1" dirty="0" err="1" smtClean="0">
                <a:solidFill>
                  <a:srgbClr val="0070C0"/>
                </a:solidFill>
                <a:latin typeface="Comic Sans MS" pitchFamily="66" charset="0"/>
              </a:rPr>
              <a:t>Сізді</a:t>
            </a:r>
            <a:r>
              <a:rPr lang="ru-RU" i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  <a:latin typeface="Comic Sans MS" pitchFamily="66" charset="0"/>
              </a:rPr>
              <a:t>жеңіл-желпі</a:t>
            </a:r>
            <a:r>
              <a:rPr lang="ru-RU" i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  <a:latin typeface="Comic Sans MS" pitchFamily="66" charset="0"/>
              </a:rPr>
              <a:t>теңселтуі</a:t>
            </a:r>
            <a:r>
              <a:rPr lang="ru-RU" i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  <a:latin typeface="Comic Sans MS" pitchFamily="66" charset="0"/>
              </a:rPr>
              <a:t>мүмкін-бұл</a:t>
            </a:r>
            <a:r>
              <a:rPr lang="ru-RU" i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  <a:latin typeface="Comic Sans MS" pitchFamily="66" charset="0"/>
              </a:rPr>
              <a:t>ағзаның</a:t>
            </a:r>
            <a:r>
              <a:rPr lang="ru-RU" i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  <a:latin typeface="Comic Sans MS" pitchFamily="66" charset="0"/>
              </a:rPr>
              <a:t>қалыпты</a:t>
            </a:r>
            <a:r>
              <a:rPr lang="ru-RU" i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  <a:latin typeface="Comic Sans MS" pitchFamily="66" charset="0"/>
              </a:rPr>
              <a:t>жағдайы</a:t>
            </a:r>
            <a:r>
              <a:rPr lang="ru-RU" i="1" dirty="0" smtClean="0">
                <a:solidFill>
                  <a:srgbClr val="0070C0"/>
                </a:solidFill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C555AF29530654E801FC3465E7056C5" ma:contentTypeVersion="2" ma:contentTypeDescription="Создание документа." ma:contentTypeScope="" ma:versionID="111542856ad0027c02e0c6a95b44906c">
  <xsd:schema xmlns:xsd="http://www.w3.org/2001/XMLSchema" xmlns:xs="http://www.w3.org/2001/XMLSchema" xmlns:p="http://schemas.microsoft.com/office/2006/metadata/properties" xmlns:ns2="1409b77c-5a02-4a04-a1c7-f1f6f1f7b2dc" targetNamespace="http://schemas.microsoft.com/office/2006/metadata/properties" ma:root="true" ma:fieldsID="be0c7216cd74fcad549f0e67c39131bb" ns2:_="">
    <xsd:import namespace="1409b77c-5a02-4a04-a1c7-f1f6f1f7b2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09b77c-5a02-4a04-a1c7-f1f6f1f7b2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905E4B-0FBA-44C6-B399-645F9311B32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A6476A5-0CF3-4A0A-A061-DDFE2DF0BC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542766-6B31-4DC6-A2C7-F1E65BABA4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09b77c-5a02-4a04-a1c7-f1f6f1f7b2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1004</TotalTime>
  <Words>1236</Words>
  <Application>Microsoft Office PowerPoint</Application>
  <PresentationFormat>Экран (4:3)</PresentationFormat>
  <Paragraphs>157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Начальная</vt:lpstr>
      <vt:lpstr>Оқшаулану жағдайындағы проблемалар мен мүмкіндіктер!</vt:lpstr>
      <vt:lpstr>Бүгін не туралы сөйлесеміз:</vt:lpstr>
      <vt:lpstr>Оқшаулану режимінде біз нені сезінеміз?</vt:lpstr>
      <vt:lpstr>Шығу жолы қандай?</vt:lpstr>
      <vt:lpstr>Шығу жолы бар! </vt:lpstr>
      <vt:lpstr>Егер әңгімеде жағымсыз эмоциялар тудыратын бір нәрсе болса……</vt:lpstr>
      <vt:lpstr>«Мен-мәлімдеме» алгоритімі</vt:lpstr>
      <vt:lpstr>Өзіңнің жағымсыз эмоцияңмен жұмыс істе.  «Эмоцияны басқару пульті» жаттығуы.</vt:lpstr>
      <vt:lpstr>Өмірге деген оң көзқарасты күшейтетін жаттығу жасаңыз.</vt:lpstr>
      <vt:lpstr> Жаттанды әрекеттерге мидың байланысы. Сондықтан:</vt:lpstr>
      <vt:lpstr>Презентация PowerPoint</vt:lpstr>
      <vt:lpstr>Проблемы и возможности в условиях самоизоляции</vt:lpstr>
      <vt:lpstr>О чем сегодня поговорим:</vt:lpstr>
      <vt:lpstr>Что мы испытываем в режиме изоляции?</vt:lpstr>
      <vt:lpstr>Какой выход?</vt:lpstr>
      <vt:lpstr>Выход ЕСТЬ!</vt:lpstr>
      <vt:lpstr>Если в общении случилось, что-то, что вызвало негативные эмоции…</vt:lpstr>
      <vt:lpstr>Алгоритм «Я-высказывания»</vt:lpstr>
      <vt:lpstr>Поработать со своей негативной эмоцией.  Упражнение «Пульт управления эмоциями».</vt:lpstr>
      <vt:lpstr>Сделайте упражнение, укрепляющее позитивное отношение к жизни.</vt:lpstr>
      <vt:lpstr> Мозг крепко привязан к ритуалам. Поэтому:</vt:lpstr>
      <vt:lpstr>   Назарларыңызға рахмет!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Поговорим о ситуации самоизоляции? Проблемы и возможности в условиях самоизоляции!</dc:title>
  <dc:creator>Vladimir Pak</dc:creator>
  <cp:lastModifiedBy>Пользователь</cp:lastModifiedBy>
  <cp:revision>100</cp:revision>
  <dcterms:created xsi:type="dcterms:W3CDTF">2020-04-17T06:51:26Z</dcterms:created>
  <dcterms:modified xsi:type="dcterms:W3CDTF">2020-10-11T19:50:30Z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0x010100DC555AF29530654E801FC3465E7056C5</vt:lpwstr>
  </property>
</Properties>
</file>