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8" r:id="rId2"/>
    <p:sldId id="283" r:id="rId3"/>
    <p:sldId id="299" r:id="rId4"/>
    <p:sldId id="298" r:id="rId5"/>
    <p:sldId id="279" r:id="rId6"/>
    <p:sldId id="268" r:id="rId7"/>
    <p:sldId id="263" r:id="rId8"/>
    <p:sldId id="271" r:id="rId9"/>
    <p:sldId id="270" r:id="rId10"/>
    <p:sldId id="273" r:id="rId11"/>
    <p:sldId id="275" r:id="rId12"/>
    <p:sldId id="276" r:id="rId13"/>
    <p:sldId id="291" r:id="rId14"/>
    <p:sldId id="292" r:id="rId15"/>
    <p:sldId id="294" r:id="rId16"/>
    <p:sldId id="277" r:id="rId17"/>
  </p:sldIdLst>
  <p:sldSz cx="12192000" cy="6858000"/>
  <p:notesSz cx="6735763" cy="9866313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олодя" initials="В" lastIdx="1" clrIdx="0">
    <p:extLst>
      <p:ext uri="{19B8F6BF-5375-455C-9EA6-DF929625EA0E}">
        <p15:presenceInfo xmlns:p15="http://schemas.microsoft.com/office/powerpoint/2012/main" xmlns="" userId="Волод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>
        <p:scale>
          <a:sx n="100" d="100"/>
          <a:sy n="100" d="100"/>
        </p:scale>
        <p:origin x="-996" y="-3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86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9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3F2645-5B0A-4449-8DB0-CC1FEF556FF5}" type="doc">
      <dgm:prSet loTypeId="urn:microsoft.com/office/officeart/2005/8/layout/pyramid4" loCatId="relationship" qsTypeId="urn:microsoft.com/office/officeart/2005/8/quickstyle/3d5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B4545A5-2318-4E17-B1AF-32C5D4448142}" type="pres">
      <dgm:prSet presAssocID="{623F2645-5B0A-4449-8DB0-CC1FEF556FF5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0C851747-4CE4-4B28-8DEA-23B69E41FEAB}" type="presOf" srcId="{623F2645-5B0A-4449-8DB0-CC1FEF556FF5}" destId="{CB4545A5-2318-4E17-B1AF-32C5D4448142}" srcOrd="0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9055CF-8DEB-4A02-949A-DE72B6AC5D37}" type="doc">
      <dgm:prSet loTypeId="urn:microsoft.com/office/officeart/2005/8/layout/vList6" loCatId="list" qsTypeId="urn:microsoft.com/office/officeart/2005/8/quickstyle/3d6" qsCatId="3D" csTypeId="urn:microsoft.com/office/officeart/2005/8/colors/accent1_2" csCatId="accent1" phldr="1"/>
      <dgm:spPr/>
      <dgm:t>
        <a:bodyPr rtlCol="0"/>
        <a:lstStyle/>
        <a:p>
          <a:pPr rtl="0"/>
          <a:endParaRPr lang="en-US"/>
        </a:p>
      </dgm:t>
    </dgm:pt>
    <dgm:pt modelId="{082E8A29-955A-4C7C-A174-3E9DCD4DC89B}">
      <dgm:prSet phldrT="[Text]" custT="1"/>
      <dgm:spPr/>
      <dgm:t>
        <a:bodyPr rtlCol="0"/>
        <a:lstStyle/>
        <a:p>
          <a:pPr rtl="0"/>
          <a:r>
            <a:rPr lang="ru-RU" sz="5400" b="1" dirty="0" smtClean="0"/>
            <a:t>И</a:t>
          </a:r>
          <a:r>
            <a:rPr lang="ru-RU" sz="5400" dirty="0" smtClean="0"/>
            <a:t>  </a:t>
          </a:r>
        </a:p>
      </dgm:t>
    </dgm:pt>
    <dgm:pt modelId="{BA7938E6-8DFA-40B7-B4C4-EACC6D85FC31}" type="parTrans" cxnId="{2986897A-7787-444F-B6C8-41F3823EF3C1}">
      <dgm:prSet/>
      <dgm:spPr/>
      <dgm:t>
        <a:bodyPr rtlCol="0"/>
        <a:lstStyle/>
        <a:p>
          <a:pPr rtl="0"/>
          <a:endParaRPr lang="en-US" sz="2400"/>
        </a:p>
      </dgm:t>
    </dgm:pt>
    <dgm:pt modelId="{C2176686-D23E-48EB-9D1B-1A1B46236638}" type="sibTrans" cxnId="{2986897A-7787-444F-B6C8-41F3823EF3C1}">
      <dgm:prSet/>
      <dgm:spPr/>
      <dgm:t>
        <a:bodyPr rtlCol="0"/>
        <a:lstStyle/>
        <a:p>
          <a:pPr rtl="0"/>
          <a:endParaRPr lang="en-US" sz="2400"/>
        </a:p>
      </dgm:t>
    </dgm:pt>
    <dgm:pt modelId="{B6E26FFC-9977-4BBC-BEC7-3D6B63754E52}">
      <dgm:prSet phldrT="[Text]" custT="1"/>
      <dgm:spPr/>
      <dgm:t>
        <a:bodyPr rtlCol="0"/>
        <a:lstStyle/>
        <a:p>
          <a:pPr rtl="0"/>
          <a:r>
            <a:rPr lang="ru-RU" sz="5400" b="1" dirty="0" smtClean="0"/>
            <a:t>З</a:t>
          </a:r>
          <a:r>
            <a:rPr lang="ru-RU" sz="5400" dirty="0" smtClean="0"/>
            <a:t>  </a:t>
          </a:r>
        </a:p>
      </dgm:t>
    </dgm:pt>
    <dgm:pt modelId="{5CEFBD89-2F4F-4B51-A98A-0F3C86494166}" type="parTrans" cxnId="{17E73148-9C08-4999-B21E-F3C5A0E3FC0C}">
      <dgm:prSet/>
      <dgm:spPr/>
      <dgm:t>
        <a:bodyPr rtlCol="0"/>
        <a:lstStyle/>
        <a:p>
          <a:pPr rtl="0"/>
          <a:endParaRPr lang="en-US" sz="2400"/>
        </a:p>
      </dgm:t>
    </dgm:pt>
    <dgm:pt modelId="{48634C00-2335-4923-9072-EB7482323D9C}" type="sibTrans" cxnId="{17E73148-9C08-4999-B21E-F3C5A0E3FC0C}">
      <dgm:prSet/>
      <dgm:spPr/>
      <dgm:t>
        <a:bodyPr rtlCol="0"/>
        <a:lstStyle/>
        <a:p>
          <a:pPr rtl="0"/>
          <a:endParaRPr lang="en-US" sz="2400"/>
        </a:p>
      </dgm:t>
    </dgm:pt>
    <dgm:pt modelId="{6D0E5D9F-7263-4526-A227-51301233F549}">
      <dgm:prSet phldrT="[Text]" custT="1"/>
      <dgm:spPr/>
      <dgm:t>
        <a:bodyPr rtlCol="0"/>
        <a:lstStyle/>
        <a:p>
          <a:pPr rtl="0"/>
          <a:r>
            <a:rPr lang="ru-RU" sz="5400" noProof="0" dirty="0" smtClean="0"/>
            <a:t>М </a:t>
          </a:r>
          <a:endParaRPr lang="ru-RU" sz="5400" noProof="0" dirty="0"/>
        </a:p>
      </dgm:t>
    </dgm:pt>
    <dgm:pt modelId="{23416D07-25F8-426C-BC65-639E6BCF4D6D}" type="parTrans" cxnId="{C8C462C6-33A3-4E8B-91FE-36DBE92F1C4A}">
      <dgm:prSet/>
      <dgm:spPr/>
      <dgm:t>
        <a:bodyPr rtlCol="0"/>
        <a:lstStyle/>
        <a:p>
          <a:pPr rtl="0"/>
          <a:endParaRPr lang="en-US" sz="2400"/>
        </a:p>
      </dgm:t>
    </dgm:pt>
    <dgm:pt modelId="{DE289E29-1989-4D8E-8AA6-F030105B3F13}" type="sibTrans" cxnId="{C8C462C6-33A3-4E8B-91FE-36DBE92F1C4A}">
      <dgm:prSet/>
      <dgm:spPr/>
      <dgm:t>
        <a:bodyPr rtlCol="0"/>
        <a:lstStyle/>
        <a:p>
          <a:pPr rtl="0"/>
          <a:endParaRPr lang="en-US" sz="2400"/>
        </a:p>
      </dgm:t>
    </dgm:pt>
    <dgm:pt modelId="{F3256203-D9D1-492A-B801-68C1A32486F0}">
      <dgm:prSet phldrT="[Text]" custT="1"/>
      <dgm:spPr/>
      <dgm:t>
        <a:bodyPr/>
        <a:lstStyle/>
        <a:p>
          <a:pPr rtl="0"/>
          <a:r>
            <a:rPr lang="ru-RU" sz="2800" dirty="0" smtClean="0"/>
            <a:t>мышление, навыки применения знаний</a:t>
          </a:r>
          <a:endParaRPr lang="ru-RU" sz="2800" noProof="0" dirty="0"/>
        </a:p>
      </dgm:t>
    </dgm:pt>
    <dgm:pt modelId="{E9A20291-2E30-4C14-BB7D-DC095A20ECB6}" type="parTrans" cxnId="{1B8E71B0-2D3A-4AB0-8843-CFDACEDC3198}">
      <dgm:prSet/>
      <dgm:spPr/>
      <dgm:t>
        <a:bodyPr rtlCol="0"/>
        <a:lstStyle/>
        <a:p>
          <a:pPr rtl="0"/>
          <a:endParaRPr lang="en-US" sz="2400"/>
        </a:p>
      </dgm:t>
    </dgm:pt>
    <dgm:pt modelId="{6C9440D0-8847-40C0-98BC-2B5EA5745C3A}" type="sibTrans" cxnId="{1B8E71B0-2D3A-4AB0-8843-CFDACEDC3198}">
      <dgm:prSet/>
      <dgm:spPr/>
      <dgm:t>
        <a:bodyPr rtlCol="0"/>
        <a:lstStyle/>
        <a:p>
          <a:pPr rtl="0"/>
          <a:endParaRPr lang="en-US" sz="2400"/>
        </a:p>
      </dgm:t>
    </dgm:pt>
    <dgm:pt modelId="{E5E95E82-EF79-43CA-AA86-43B0E1CBCD3F}">
      <dgm:prSet phldrT="[Text]" custT="1"/>
      <dgm:spPr/>
      <dgm:t>
        <a:bodyPr rtlCol="0"/>
        <a:lstStyle/>
        <a:p>
          <a:pPr rtl="0"/>
          <a:r>
            <a:rPr lang="ru-RU" sz="5400" noProof="0" dirty="0" smtClean="0"/>
            <a:t>Л</a:t>
          </a:r>
          <a:r>
            <a:rPr lang="ru-RU" sz="5400" baseline="0" noProof="0" dirty="0" smtClean="0"/>
            <a:t> </a:t>
          </a:r>
          <a:endParaRPr lang="ru-RU" sz="5400" noProof="0" dirty="0"/>
        </a:p>
      </dgm:t>
    </dgm:pt>
    <dgm:pt modelId="{FD76A3AE-1B6C-45A0-8E84-63160283749F}" type="parTrans" cxnId="{A76240AD-13F6-40C0-BD9B-102D5EC0AE51}">
      <dgm:prSet/>
      <dgm:spPr/>
      <dgm:t>
        <a:bodyPr rtlCol="0"/>
        <a:lstStyle/>
        <a:p>
          <a:pPr rtl="0"/>
          <a:endParaRPr lang="en-US" sz="2400"/>
        </a:p>
      </dgm:t>
    </dgm:pt>
    <dgm:pt modelId="{BF76010C-5523-4E13-B3E7-886DCE6AEBD4}" type="sibTrans" cxnId="{A76240AD-13F6-40C0-BD9B-102D5EC0AE51}">
      <dgm:prSet/>
      <dgm:spPr/>
      <dgm:t>
        <a:bodyPr rtlCol="0"/>
        <a:lstStyle/>
        <a:p>
          <a:pPr rtl="0"/>
          <a:endParaRPr lang="en-US" sz="2400"/>
        </a:p>
      </dgm:t>
    </dgm:pt>
    <dgm:pt modelId="{A81358E0-3DE7-41AD-A28C-ABB22548B1F6}">
      <dgm:prSet phldrT="[Text]" custT="1"/>
      <dgm:spPr/>
      <dgm:t>
        <a:bodyPr/>
        <a:lstStyle/>
        <a:p>
          <a:pPr rtl="0"/>
          <a:r>
            <a:rPr lang="ru-RU" sz="2800" dirty="0" smtClean="0"/>
            <a:t>лидерство, умение влиять на тех, кто вокруг</a:t>
          </a:r>
          <a:endParaRPr lang="ru-RU" sz="2800" noProof="0" dirty="0"/>
        </a:p>
      </dgm:t>
    </dgm:pt>
    <dgm:pt modelId="{262E0B94-6EA9-4797-B705-959D7B185F91}" type="parTrans" cxnId="{FB8541C0-3895-4553-A4C7-34B81A3C4A0B}">
      <dgm:prSet/>
      <dgm:spPr/>
      <dgm:t>
        <a:bodyPr rtlCol="0"/>
        <a:lstStyle/>
        <a:p>
          <a:pPr rtl="0"/>
          <a:endParaRPr lang="en-US" sz="2400"/>
        </a:p>
      </dgm:t>
    </dgm:pt>
    <dgm:pt modelId="{77756FBB-BF6C-4D78-803E-BCC851F1DA03}" type="sibTrans" cxnId="{FB8541C0-3895-4553-A4C7-34B81A3C4A0B}">
      <dgm:prSet/>
      <dgm:spPr/>
      <dgm:t>
        <a:bodyPr rtlCol="0"/>
        <a:lstStyle/>
        <a:p>
          <a:pPr rtl="0"/>
          <a:endParaRPr lang="en-US" sz="2400"/>
        </a:p>
      </dgm:t>
    </dgm:pt>
    <dgm:pt modelId="{28C5B98F-149C-40CE-B4E9-F9014AA89C18}">
      <dgm:prSet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 smtClean="0"/>
            <a:t>правила жизни и нормы поведения, формирующие доверие к друг другу</a:t>
          </a:r>
          <a:endParaRPr lang="ru-RU" sz="2800" noProof="0" dirty="0" smtClean="0"/>
        </a:p>
        <a:p>
          <a:pPr marL="228600" lvl="1" indent="0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800" dirty="0"/>
        </a:p>
      </dgm:t>
    </dgm:pt>
    <dgm:pt modelId="{AD4E680D-6A0B-41BC-9234-293A3D5964FF}" type="parTrans" cxnId="{27C1597F-4613-47DD-8C0C-CC8AE22FBD3D}">
      <dgm:prSet/>
      <dgm:spPr/>
      <dgm:t>
        <a:bodyPr/>
        <a:lstStyle/>
        <a:p>
          <a:endParaRPr lang="ru-RU" sz="2400"/>
        </a:p>
      </dgm:t>
    </dgm:pt>
    <dgm:pt modelId="{EC2B008A-8AEE-4DE2-9A39-A7A91506B90E}" type="sibTrans" cxnId="{27C1597F-4613-47DD-8C0C-CC8AE22FBD3D}">
      <dgm:prSet/>
      <dgm:spPr/>
      <dgm:t>
        <a:bodyPr/>
        <a:lstStyle/>
        <a:p>
          <a:endParaRPr lang="ru-RU" sz="2400"/>
        </a:p>
      </dgm:t>
    </dgm:pt>
    <dgm:pt modelId="{7C67CDCF-24F8-4F48-899F-77A67E5D6AA5}">
      <dgm:prSet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 smtClean="0"/>
            <a:t>знания</a:t>
          </a:r>
          <a:endParaRPr lang="ru-RU" sz="2800" noProof="0" dirty="0" smtClean="0"/>
        </a:p>
        <a:p>
          <a:pPr marL="114300" lvl="1" indent="0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800" dirty="0"/>
        </a:p>
      </dgm:t>
    </dgm:pt>
    <dgm:pt modelId="{75D71F1E-2325-4828-B090-A341D036FF22}" type="parTrans" cxnId="{F02CFB49-FA29-45A7-A479-53282238FFE7}">
      <dgm:prSet/>
      <dgm:spPr/>
      <dgm:t>
        <a:bodyPr/>
        <a:lstStyle/>
        <a:p>
          <a:endParaRPr lang="ru-RU" sz="2400"/>
        </a:p>
      </dgm:t>
    </dgm:pt>
    <dgm:pt modelId="{7642A3C8-871F-4B99-B0D7-F0BAEDF8D10A}" type="sibTrans" cxnId="{F02CFB49-FA29-45A7-A479-53282238FFE7}">
      <dgm:prSet/>
      <dgm:spPr/>
      <dgm:t>
        <a:bodyPr/>
        <a:lstStyle/>
        <a:p>
          <a:endParaRPr lang="ru-RU" sz="2400"/>
        </a:p>
      </dgm:t>
    </dgm:pt>
    <dgm:pt modelId="{B394B6E7-6675-4589-8653-7CF9188C18F3}" type="pres">
      <dgm:prSet presAssocID="{CF9055CF-8DEB-4A02-949A-DE72B6AC5D3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2D0DC8A-FB9C-46D1-B940-2BC8595110DA}" type="pres">
      <dgm:prSet presAssocID="{082E8A29-955A-4C7C-A174-3E9DCD4DC89B}" presName="linNode" presStyleCnt="0"/>
      <dgm:spPr/>
      <dgm:t>
        <a:bodyPr/>
        <a:lstStyle/>
        <a:p>
          <a:endParaRPr lang="ru-RU"/>
        </a:p>
      </dgm:t>
    </dgm:pt>
    <dgm:pt modelId="{4A34CBC7-5480-4FCC-8962-F031D6BE27A9}" type="pres">
      <dgm:prSet presAssocID="{082E8A29-955A-4C7C-A174-3E9DCD4DC89B}" presName="parentShp" presStyleLbl="node1" presStyleIdx="0" presStyleCnt="4" custFlipHor="1" custScaleX="300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019D19-BDC0-4E6F-B78B-D088A649AAB3}" type="pres">
      <dgm:prSet presAssocID="{082E8A29-955A-4C7C-A174-3E9DCD4DC89B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EB6DC0-FD43-4913-A6C6-0D04D8F0CA33}" type="pres">
      <dgm:prSet presAssocID="{C2176686-D23E-48EB-9D1B-1A1B46236638}" presName="spacing" presStyleCnt="0"/>
      <dgm:spPr/>
      <dgm:t>
        <a:bodyPr/>
        <a:lstStyle/>
        <a:p>
          <a:endParaRPr lang="ru-RU"/>
        </a:p>
      </dgm:t>
    </dgm:pt>
    <dgm:pt modelId="{96C72E26-F9AC-4176-80CE-E62D157C5EFE}" type="pres">
      <dgm:prSet presAssocID="{B6E26FFC-9977-4BBC-BEC7-3D6B63754E52}" presName="linNode" presStyleCnt="0"/>
      <dgm:spPr/>
      <dgm:t>
        <a:bodyPr/>
        <a:lstStyle/>
        <a:p>
          <a:endParaRPr lang="ru-RU"/>
        </a:p>
      </dgm:t>
    </dgm:pt>
    <dgm:pt modelId="{C6658038-ED5C-4236-B57E-1F1D4336D19D}" type="pres">
      <dgm:prSet presAssocID="{B6E26FFC-9977-4BBC-BEC7-3D6B63754E52}" presName="parentShp" presStyleLbl="node1" presStyleIdx="1" presStyleCnt="4" custFlipHor="1" custScaleX="311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37AF65-E654-43C4-849D-B3AEB8B71605}" type="pres">
      <dgm:prSet presAssocID="{B6E26FFC-9977-4BBC-BEC7-3D6B63754E52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050F2B-6895-4580-A8B4-4C112342D99F}" type="pres">
      <dgm:prSet presAssocID="{48634C00-2335-4923-9072-EB7482323D9C}" presName="spacing" presStyleCnt="0"/>
      <dgm:spPr/>
      <dgm:t>
        <a:bodyPr/>
        <a:lstStyle/>
        <a:p>
          <a:endParaRPr lang="ru-RU"/>
        </a:p>
      </dgm:t>
    </dgm:pt>
    <dgm:pt modelId="{F1084F33-40D0-4A88-AA2D-B991CDC4CE8C}" type="pres">
      <dgm:prSet presAssocID="{6D0E5D9F-7263-4526-A227-51301233F549}" presName="linNode" presStyleCnt="0"/>
      <dgm:spPr/>
      <dgm:t>
        <a:bodyPr/>
        <a:lstStyle/>
        <a:p>
          <a:endParaRPr lang="ru-RU"/>
        </a:p>
      </dgm:t>
    </dgm:pt>
    <dgm:pt modelId="{09DD06E1-E4FD-49C5-A31D-DC6C22B30596}" type="pres">
      <dgm:prSet presAssocID="{6D0E5D9F-7263-4526-A227-51301233F549}" presName="parentShp" presStyleLbl="node1" presStyleIdx="2" presStyleCnt="4" custScaleX="32401" custLinFactNeighborX="11" custLinFactNeighborY="-4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5DDB58-57D7-43BB-B887-030D0B52EA88}" type="pres">
      <dgm:prSet presAssocID="{6D0E5D9F-7263-4526-A227-51301233F549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D91319-28A4-42D7-B8B8-1772FADEAD99}" type="pres">
      <dgm:prSet presAssocID="{DE289E29-1989-4D8E-8AA6-F030105B3F13}" presName="spacing" presStyleCnt="0"/>
      <dgm:spPr/>
      <dgm:t>
        <a:bodyPr/>
        <a:lstStyle/>
        <a:p>
          <a:endParaRPr lang="ru-RU"/>
        </a:p>
      </dgm:t>
    </dgm:pt>
    <dgm:pt modelId="{94EF3AC8-7072-422A-9158-0857DF3C532A}" type="pres">
      <dgm:prSet presAssocID="{E5E95E82-EF79-43CA-AA86-43B0E1CBCD3F}" presName="linNode" presStyleCnt="0"/>
      <dgm:spPr/>
      <dgm:t>
        <a:bodyPr/>
        <a:lstStyle/>
        <a:p>
          <a:endParaRPr lang="ru-RU"/>
        </a:p>
      </dgm:t>
    </dgm:pt>
    <dgm:pt modelId="{276136B2-F69F-4951-B5D1-9257451CCD45}" type="pres">
      <dgm:prSet presAssocID="{E5E95E82-EF79-43CA-AA86-43B0E1CBCD3F}" presName="parentShp" presStyleLbl="node1" presStyleIdx="3" presStyleCnt="4" custScaleX="330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9CE6C3-AEA6-4BD7-A397-59789B81D8DD}" type="pres">
      <dgm:prSet presAssocID="{E5E95E82-EF79-43CA-AA86-43B0E1CBCD3F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8E71B0-2D3A-4AB0-8843-CFDACEDC3198}" srcId="{6D0E5D9F-7263-4526-A227-51301233F549}" destId="{F3256203-D9D1-492A-B801-68C1A32486F0}" srcOrd="0" destOrd="0" parTransId="{E9A20291-2E30-4C14-BB7D-DC095A20ECB6}" sibTransId="{6C9440D0-8847-40C0-98BC-2B5EA5745C3A}"/>
    <dgm:cxn modelId="{A3A4F0E3-AD80-4EF1-8B27-4483F6D91FF6}" type="presOf" srcId="{7C67CDCF-24F8-4F48-899F-77A67E5D6AA5}" destId="{1437AF65-E654-43C4-849D-B3AEB8B71605}" srcOrd="0" destOrd="0" presId="urn:microsoft.com/office/officeart/2005/8/layout/vList6"/>
    <dgm:cxn modelId="{C8C462C6-33A3-4E8B-91FE-36DBE92F1C4A}" srcId="{CF9055CF-8DEB-4A02-949A-DE72B6AC5D37}" destId="{6D0E5D9F-7263-4526-A227-51301233F549}" srcOrd="2" destOrd="0" parTransId="{23416D07-25F8-426C-BC65-639E6BCF4D6D}" sibTransId="{DE289E29-1989-4D8E-8AA6-F030105B3F13}"/>
    <dgm:cxn modelId="{A76240AD-13F6-40C0-BD9B-102D5EC0AE51}" srcId="{CF9055CF-8DEB-4A02-949A-DE72B6AC5D37}" destId="{E5E95E82-EF79-43CA-AA86-43B0E1CBCD3F}" srcOrd="3" destOrd="0" parTransId="{FD76A3AE-1B6C-45A0-8E84-63160283749F}" sibTransId="{BF76010C-5523-4E13-B3E7-886DCE6AEBD4}"/>
    <dgm:cxn modelId="{FB8541C0-3895-4553-A4C7-34B81A3C4A0B}" srcId="{E5E95E82-EF79-43CA-AA86-43B0E1CBCD3F}" destId="{A81358E0-3DE7-41AD-A28C-ABB22548B1F6}" srcOrd="0" destOrd="0" parTransId="{262E0B94-6EA9-4797-B705-959D7B185F91}" sibTransId="{77756FBB-BF6C-4D78-803E-BCC851F1DA03}"/>
    <dgm:cxn modelId="{D75806B5-7AC3-433F-9A18-D9E712C99EFD}" type="presOf" srcId="{A81358E0-3DE7-41AD-A28C-ABB22548B1F6}" destId="{A69CE6C3-AEA6-4BD7-A397-59789B81D8DD}" srcOrd="0" destOrd="0" presId="urn:microsoft.com/office/officeart/2005/8/layout/vList6"/>
    <dgm:cxn modelId="{AC1647EA-2B15-40D3-B35D-9BB434A8ACFB}" type="presOf" srcId="{CF9055CF-8DEB-4A02-949A-DE72B6AC5D37}" destId="{B394B6E7-6675-4589-8653-7CF9188C18F3}" srcOrd="0" destOrd="0" presId="urn:microsoft.com/office/officeart/2005/8/layout/vList6"/>
    <dgm:cxn modelId="{2DDCB394-E517-4CF4-A49C-21BA3C022729}" type="presOf" srcId="{E5E95E82-EF79-43CA-AA86-43B0E1CBCD3F}" destId="{276136B2-F69F-4951-B5D1-9257451CCD45}" srcOrd="0" destOrd="0" presId="urn:microsoft.com/office/officeart/2005/8/layout/vList6"/>
    <dgm:cxn modelId="{2986897A-7787-444F-B6C8-41F3823EF3C1}" srcId="{CF9055CF-8DEB-4A02-949A-DE72B6AC5D37}" destId="{082E8A29-955A-4C7C-A174-3E9DCD4DC89B}" srcOrd="0" destOrd="0" parTransId="{BA7938E6-8DFA-40B7-B4C4-EACC6D85FC31}" sibTransId="{C2176686-D23E-48EB-9D1B-1A1B46236638}"/>
    <dgm:cxn modelId="{78FEA59F-207E-480B-A1C8-5BD056806A9C}" type="presOf" srcId="{082E8A29-955A-4C7C-A174-3E9DCD4DC89B}" destId="{4A34CBC7-5480-4FCC-8962-F031D6BE27A9}" srcOrd="0" destOrd="0" presId="urn:microsoft.com/office/officeart/2005/8/layout/vList6"/>
    <dgm:cxn modelId="{F02CFB49-FA29-45A7-A479-53282238FFE7}" srcId="{B6E26FFC-9977-4BBC-BEC7-3D6B63754E52}" destId="{7C67CDCF-24F8-4F48-899F-77A67E5D6AA5}" srcOrd="0" destOrd="0" parTransId="{75D71F1E-2325-4828-B090-A341D036FF22}" sibTransId="{7642A3C8-871F-4B99-B0D7-F0BAEDF8D10A}"/>
    <dgm:cxn modelId="{27C1597F-4613-47DD-8C0C-CC8AE22FBD3D}" srcId="{082E8A29-955A-4C7C-A174-3E9DCD4DC89B}" destId="{28C5B98F-149C-40CE-B4E9-F9014AA89C18}" srcOrd="0" destOrd="0" parTransId="{AD4E680D-6A0B-41BC-9234-293A3D5964FF}" sibTransId="{EC2B008A-8AEE-4DE2-9A39-A7A91506B90E}"/>
    <dgm:cxn modelId="{EDC6759C-ADED-4E1A-816C-7A2EF829FC56}" type="presOf" srcId="{6D0E5D9F-7263-4526-A227-51301233F549}" destId="{09DD06E1-E4FD-49C5-A31D-DC6C22B30596}" srcOrd="0" destOrd="0" presId="urn:microsoft.com/office/officeart/2005/8/layout/vList6"/>
    <dgm:cxn modelId="{B09EA8BE-B598-4293-B257-EC764EE5FFE2}" type="presOf" srcId="{F3256203-D9D1-492A-B801-68C1A32486F0}" destId="{565DDB58-57D7-43BB-B887-030D0B52EA88}" srcOrd="0" destOrd="0" presId="urn:microsoft.com/office/officeart/2005/8/layout/vList6"/>
    <dgm:cxn modelId="{17E73148-9C08-4999-B21E-F3C5A0E3FC0C}" srcId="{CF9055CF-8DEB-4A02-949A-DE72B6AC5D37}" destId="{B6E26FFC-9977-4BBC-BEC7-3D6B63754E52}" srcOrd="1" destOrd="0" parTransId="{5CEFBD89-2F4F-4B51-A98A-0F3C86494166}" sibTransId="{48634C00-2335-4923-9072-EB7482323D9C}"/>
    <dgm:cxn modelId="{6300ECB2-68ED-4C03-B7A6-3CED38FC5F93}" type="presOf" srcId="{B6E26FFC-9977-4BBC-BEC7-3D6B63754E52}" destId="{C6658038-ED5C-4236-B57E-1F1D4336D19D}" srcOrd="0" destOrd="0" presId="urn:microsoft.com/office/officeart/2005/8/layout/vList6"/>
    <dgm:cxn modelId="{5236C48D-E5EC-416D-8958-38D7D61DEC90}" type="presOf" srcId="{28C5B98F-149C-40CE-B4E9-F9014AA89C18}" destId="{07019D19-BDC0-4E6F-B78B-D088A649AAB3}" srcOrd="0" destOrd="0" presId="urn:microsoft.com/office/officeart/2005/8/layout/vList6"/>
    <dgm:cxn modelId="{95A15B62-4B3B-4193-BE2D-2D5808D106CC}" type="presParOf" srcId="{B394B6E7-6675-4589-8653-7CF9188C18F3}" destId="{72D0DC8A-FB9C-46D1-B940-2BC8595110DA}" srcOrd="0" destOrd="0" presId="urn:microsoft.com/office/officeart/2005/8/layout/vList6"/>
    <dgm:cxn modelId="{D0B6A7F0-EF1B-4DF2-85B6-E9A608F9C48C}" type="presParOf" srcId="{72D0DC8A-FB9C-46D1-B940-2BC8595110DA}" destId="{4A34CBC7-5480-4FCC-8962-F031D6BE27A9}" srcOrd="0" destOrd="0" presId="urn:microsoft.com/office/officeart/2005/8/layout/vList6"/>
    <dgm:cxn modelId="{19A4C17D-48E4-4AFF-9BE2-BD97894C76A1}" type="presParOf" srcId="{72D0DC8A-FB9C-46D1-B940-2BC8595110DA}" destId="{07019D19-BDC0-4E6F-B78B-D088A649AAB3}" srcOrd="1" destOrd="0" presId="urn:microsoft.com/office/officeart/2005/8/layout/vList6"/>
    <dgm:cxn modelId="{F153E1C9-F358-4464-A6C1-E193E39F4F4F}" type="presParOf" srcId="{B394B6E7-6675-4589-8653-7CF9188C18F3}" destId="{25EB6DC0-FD43-4913-A6C6-0D04D8F0CA33}" srcOrd="1" destOrd="0" presId="urn:microsoft.com/office/officeart/2005/8/layout/vList6"/>
    <dgm:cxn modelId="{77ADE8DB-5D1B-43FE-8061-B4BFCDD4A643}" type="presParOf" srcId="{B394B6E7-6675-4589-8653-7CF9188C18F3}" destId="{96C72E26-F9AC-4176-80CE-E62D157C5EFE}" srcOrd="2" destOrd="0" presId="urn:microsoft.com/office/officeart/2005/8/layout/vList6"/>
    <dgm:cxn modelId="{A360194B-DCBD-4367-AFB1-E39816EDF4DD}" type="presParOf" srcId="{96C72E26-F9AC-4176-80CE-E62D157C5EFE}" destId="{C6658038-ED5C-4236-B57E-1F1D4336D19D}" srcOrd="0" destOrd="0" presId="urn:microsoft.com/office/officeart/2005/8/layout/vList6"/>
    <dgm:cxn modelId="{08293FF4-0532-408C-8909-655096924C88}" type="presParOf" srcId="{96C72E26-F9AC-4176-80CE-E62D157C5EFE}" destId="{1437AF65-E654-43C4-849D-B3AEB8B71605}" srcOrd="1" destOrd="0" presId="urn:microsoft.com/office/officeart/2005/8/layout/vList6"/>
    <dgm:cxn modelId="{64965EF0-20C5-4F2F-86F8-1766A507F7BD}" type="presParOf" srcId="{B394B6E7-6675-4589-8653-7CF9188C18F3}" destId="{3F050F2B-6895-4580-A8B4-4C112342D99F}" srcOrd="3" destOrd="0" presId="urn:microsoft.com/office/officeart/2005/8/layout/vList6"/>
    <dgm:cxn modelId="{50AB5D0A-6390-4AD0-9E7B-8892E7E81E5A}" type="presParOf" srcId="{B394B6E7-6675-4589-8653-7CF9188C18F3}" destId="{F1084F33-40D0-4A88-AA2D-B991CDC4CE8C}" srcOrd="4" destOrd="0" presId="urn:microsoft.com/office/officeart/2005/8/layout/vList6"/>
    <dgm:cxn modelId="{5D272E2F-25FF-4A19-B308-B277AF986512}" type="presParOf" srcId="{F1084F33-40D0-4A88-AA2D-B991CDC4CE8C}" destId="{09DD06E1-E4FD-49C5-A31D-DC6C22B30596}" srcOrd="0" destOrd="0" presId="urn:microsoft.com/office/officeart/2005/8/layout/vList6"/>
    <dgm:cxn modelId="{3F84CB9B-250A-443A-99CD-EC2D7EB0B2B2}" type="presParOf" srcId="{F1084F33-40D0-4A88-AA2D-B991CDC4CE8C}" destId="{565DDB58-57D7-43BB-B887-030D0B52EA88}" srcOrd="1" destOrd="0" presId="urn:microsoft.com/office/officeart/2005/8/layout/vList6"/>
    <dgm:cxn modelId="{D47A7C0C-CB32-42A6-BDB2-380F10731101}" type="presParOf" srcId="{B394B6E7-6675-4589-8653-7CF9188C18F3}" destId="{A2D91319-28A4-42D7-B8B8-1772FADEAD99}" srcOrd="5" destOrd="0" presId="urn:microsoft.com/office/officeart/2005/8/layout/vList6"/>
    <dgm:cxn modelId="{CA70FFAE-E561-41E1-BB8C-134E9428A798}" type="presParOf" srcId="{B394B6E7-6675-4589-8653-7CF9188C18F3}" destId="{94EF3AC8-7072-422A-9158-0857DF3C532A}" srcOrd="6" destOrd="0" presId="urn:microsoft.com/office/officeart/2005/8/layout/vList6"/>
    <dgm:cxn modelId="{CC9FAB81-513B-4236-8CEC-6AE3CB3E6F96}" type="presParOf" srcId="{94EF3AC8-7072-422A-9158-0857DF3C532A}" destId="{276136B2-F69F-4951-B5D1-9257451CCD45}" srcOrd="0" destOrd="0" presId="urn:microsoft.com/office/officeart/2005/8/layout/vList6"/>
    <dgm:cxn modelId="{14AD9D19-626C-43D7-BA6D-8361DC536301}" type="presParOf" srcId="{94EF3AC8-7072-422A-9158-0857DF3C532A}" destId="{A69CE6C3-AEA6-4BD7-A397-59789B81D8D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19D19-BDC0-4E6F-B78B-D088A649AAB3}">
      <dsp:nvSpPr>
        <dsp:cNvPr id="0" name=""/>
        <dsp:cNvSpPr/>
      </dsp:nvSpPr>
      <dsp:spPr>
        <a:xfrm>
          <a:off x="2750975" y="1405"/>
          <a:ext cx="6346209" cy="111490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z="-15240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800" kern="1200" dirty="0" smtClean="0"/>
            <a:t>правила жизни и нормы поведения, формирующие доверие к друг другу</a:t>
          </a:r>
          <a:endParaRPr lang="ru-RU" sz="2800" kern="1200" noProof="0" dirty="0" smtClean="0"/>
        </a:p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/>
        </a:p>
      </dsp:txBody>
      <dsp:txXfrm>
        <a:off x="2750975" y="140768"/>
        <a:ext cx="5928120" cy="836179"/>
      </dsp:txXfrm>
    </dsp:sp>
    <dsp:sp modelId="{4A34CBC7-5480-4FCC-8962-F031D6BE27A9}">
      <dsp:nvSpPr>
        <dsp:cNvPr id="0" name=""/>
        <dsp:cNvSpPr/>
      </dsp:nvSpPr>
      <dsp:spPr>
        <a:xfrm flipH="1">
          <a:off x="1479830" y="1405"/>
          <a:ext cx="1271145" cy="1114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rtlCol="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kern="1200" dirty="0" smtClean="0"/>
            <a:t>И</a:t>
          </a:r>
          <a:r>
            <a:rPr lang="ru-RU" sz="5400" kern="1200" dirty="0" smtClean="0"/>
            <a:t>  </a:t>
          </a:r>
        </a:p>
      </dsp:txBody>
      <dsp:txXfrm>
        <a:off x="1534255" y="55830"/>
        <a:ext cx="1162295" cy="1006055"/>
      </dsp:txXfrm>
    </dsp:sp>
    <dsp:sp modelId="{1437AF65-E654-43C4-849D-B3AEB8B71605}">
      <dsp:nvSpPr>
        <dsp:cNvPr id="0" name=""/>
        <dsp:cNvSpPr/>
      </dsp:nvSpPr>
      <dsp:spPr>
        <a:xfrm>
          <a:off x="2773399" y="1227801"/>
          <a:ext cx="6346209" cy="111490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z="-15240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800" kern="1200" dirty="0" smtClean="0"/>
            <a:t>знания</a:t>
          </a:r>
          <a:endParaRPr lang="ru-RU" sz="2800" kern="1200" noProof="0" dirty="0" smtClean="0"/>
        </a:p>
        <a:p>
          <a:pPr marL="11430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/>
        </a:p>
      </dsp:txBody>
      <dsp:txXfrm>
        <a:off x="2773399" y="1367164"/>
        <a:ext cx="5928120" cy="836179"/>
      </dsp:txXfrm>
    </dsp:sp>
    <dsp:sp modelId="{C6658038-ED5C-4236-B57E-1F1D4336D19D}">
      <dsp:nvSpPr>
        <dsp:cNvPr id="0" name=""/>
        <dsp:cNvSpPr/>
      </dsp:nvSpPr>
      <dsp:spPr>
        <a:xfrm flipH="1">
          <a:off x="1457406" y="1227801"/>
          <a:ext cx="1315992" cy="1114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rtlCol="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kern="1200" dirty="0" smtClean="0"/>
            <a:t>З</a:t>
          </a:r>
          <a:r>
            <a:rPr lang="ru-RU" sz="5400" kern="1200" dirty="0" smtClean="0"/>
            <a:t>  </a:t>
          </a:r>
        </a:p>
      </dsp:txBody>
      <dsp:txXfrm>
        <a:off x="1511831" y="1282226"/>
        <a:ext cx="1207142" cy="1006055"/>
      </dsp:txXfrm>
    </dsp:sp>
    <dsp:sp modelId="{565DDB58-57D7-43BB-B887-030D0B52EA88}">
      <dsp:nvSpPr>
        <dsp:cNvPr id="0" name=""/>
        <dsp:cNvSpPr/>
      </dsp:nvSpPr>
      <dsp:spPr>
        <a:xfrm>
          <a:off x="2800814" y="2454197"/>
          <a:ext cx="6346209" cy="111490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z="-15240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мышление, навыки применения знаний</a:t>
          </a:r>
          <a:endParaRPr lang="ru-RU" sz="2800" kern="1200" noProof="0" dirty="0"/>
        </a:p>
      </dsp:txBody>
      <dsp:txXfrm>
        <a:off x="2800814" y="2593560"/>
        <a:ext cx="5928120" cy="836179"/>
      </dsp:txXfrm>
    </dsp:sp>
    <dsp:sp modelId="{09DD06E1-E4FD-49C5-A31D-DC6C22B30596}">
      <dsp:nvSpPr>
        <dsp:cNvPr id="0" name=""/>
        <dsp:cNvSpPr/>
      </dsp:nvSpPr>
      <dsp:spPr>
        <a:xfrm>
          <a:off x="1430689" y="2404918"/>
          <a:ext cx="1370823" cy="1114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rtlCol="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noProof="0" dirty="0" smtClean="0"/>
            <a:t>М </a:t>
          </a:r>
          <a:endParaRPr lang="ru-RU" sz="5400" kern="1200" noProof="0" dirty="0"/>
        </a:p>
      </dsp:txBody>
      <dsp:txXfrm>
        <a:off x="1485114" y="2459343"/>
        <a:ext cx="1261973" cy="1006055"/>
      </dsp:txXfrm>
    </dsp:sp>
    <dsp:sp modelId="{A69CE6C3-AEA6-4BD7-A397-59789B81D8DD}">
      <dsp:nvSpPr>
        <dsp:cNvPr id="0" name=""/>
        <dsp:cNvSpPr/>
      </dsp:nvSpPr>
      <dsp:spPr>
        <a:xfrm>
          <a:off x="2815580" y="3680593"/>
          <a:ext cx="6346209" cy="111490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z="-15240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лидерство, умение влиять на тех, кто вокруг</a:t>
          </a:r>
          <a:endParaRPr lang="ru-RU" sz="2800" kern="1200" noProof="0" dirty="0"/>
        </a:p>
      </dsp:txBody>
      <dsp:txXfrm>
        <a:off x="2815580" y="3819956"/>
        <a:ext cx="5928120" cy="836179"/>
      </dsp:txXfrm>
    </dsp:sp>
    <dsp:sp modelId="{276136B2-F69F-4951-B5D1-9257451CCD45}">
      <dsp:nvSpPr>
        <dsp:cNvPr id="0" name=""/>
        <dsp:cNvSpPr/>
      </dsp:nvSpPr>
      <dsp:spPr>
        <a:xfrm>
          <a:off x="1415225" y="3680593"/>
          <a:ext cx="1400354" cy="1114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rtlCol="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noProof="0" dirty="0" smtClean="0"/>
            <a:t>Л</a:t>
          </a:r>
          <a:r>
            <a:rPr lang="ru-RU" sz="5400" kern="1200" baseline="0" noProof="0" dirty="0" smtClean="0"/>
            <a:t> </a:t>
          </a:r>
          <a:endParaRPr lang="ru-RU" sz="5400" kern="1200" noProof="0" dirty="0"/>
        </a:p>
      </dsp:txBody>
      <dsp:txXfrm>
        <a:off x="1469650" y="3735018"/>
        <a:ext cx="1291504" cy="1006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6033CB3-7F95-41E1-81BF-E8064342392D}" type="datetime1">
              <a:rPr lang="ru-RU" smtClean="0"/>
              <a:pPr rtl="0"/>
              <a:t>26.09.2019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2977E94-A6AB-4E02-8E43-E89F9CF4757F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42583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1C10190-6A87-4EFF-B67B-FD2B4955DE6B}" type="datetime1">
              <a:rPr lang="ru-RU" noProof="0" smtClean="0"/>
              <a:pPr rtl="0"/>
              <a:t>26.09.2019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ED491D0-8E1B-49C7-849B-A28568D94497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263258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041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ru-RU" smtClean="0"/>
              <a:pPr rtl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693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ru-RU" smtClean="0"/>
              <a:pPr rtl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2925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5C5AF-9097-4B7A-8129-81F191459D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493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3218C-3E36-47CC-9F43-86995A265F14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dirty="0"/>
              <a:t>Разъединять эти схемы нельзя! </a:t>
            </a:r>
          </a:p>
          <a:p>
            <a:r>
              <a:rPr lang="ru-RU" altLang="ru-RU" dirty="0"/>
              <a:t>Кто и где учит: анализировать ситуацию; ставить цели и задачи; проектировать грамотно; изготавливать, обучать, оценивать, </a:t>
            </a:r>
            <a:r>
              <a:rPr lang="ru-RU" altLang="ru-RU" dirty="0" err="1"/>
              <a:t>аналировать</a:t>
            </a:r>
            <a:r>
              <a:rPr lang="ru-RU" altLang="ru-RU" dirty="0"/>
              <a:t> процесс и результаты?</a:t>
            </a:r>
          </a:p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35547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3D273F9-4EFF-4F0B-9DF4-01F988EA6D1E}" type="datetime1">
              <a:rPr lang="ru-RU" smtClean="0"/>
              <a:pPr rtl="0"/>
              <a:t>26.09.2019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pPr rtl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8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89B750-52B5-4380-A24A-7530EE5DCF6F}" type="datetime1">
              <a:rPr lang="ru-RU" smtClean="0"/>
              <a:pPr rtl="0"/>
              <a:t>26.09.2019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pPr rtl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7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19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DF49962-1D0D-4F31-AB9F-D72B431EE16F}" type="datetime1">
              <a:rPr lang="ru-RU" smtClean="0"/>
              <a:pPr rtl="0"/>
              <a:t>26.09.2019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pPr rtl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4A3FD9A-4A31-4F86-93A4-8837C3CDE1A3}" type="datetime1">
              <a:rPr lang="ru-RU" smtClean="0"/>
              <a:pPr rtl="0"/>
              <a:t>26.09.2019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pPr rtl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389B495-48D3-4554-8EC7-73D4659C5407}" type="datetime1">
              <a:rPr lang="ru-RU" smtClean="0"/>
              <a:pPr rtl="0"/>
              <a:t>26.09.2019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pPr rtl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FFF7-E2BC-4B90-8333-1B79B63513B3}" type="datetime1">
              <a:rPr lang="ru-RU" smtClean="0"/>
              <a:pPr/>
              <a:t>26.09.2019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pPr rtl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63059E1-7810-4134-BA30-CD168ACA1ED0}" type="datetime1">
              <a:rPr lang="ru-RU" smtClean="0"/>
              <a:pPr rtl="0"/>
              <a:t>26.09.2019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pPr rtl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C8DD942-3932-490C-965E-CE019573200E}" type="datetime1">
              <a:rPr lang="ru-RU" smtClean="0"/>
              <a:pPr rtl="0"/>
              <a:t>26.09.2019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pPr rtl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F23EE73-29DE-4D32-853F-71E261A37FAC}" type="datetime1">
              <a:rPr lang="ru-RU" smtClean="0"/>
              <a:pPr rtl="0"/>
              <a:t>26.09.2019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pPr rtl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3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C3AA2DE-E044-4C5E-88E8-826FD672C224}" type="datetime1">
              <a:rPr lang="ru-RU" smtClean="0"/>
              <a:pPr rtl="0"/>
              <a:t>26.09.2019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pPr rtl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689F6FF-325E-4839-A110-B16E8C0199BE}" type="datetime1">
              <a:rPr lang="ru-RU" smtClean="0"/>
              <a:pPr rtl="0"/>
              <a:t>26.09.2019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pPr rtl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8ABFFF7-E2BC-4B90-8333-1B79B63513B3}" type="datetime1">
              <a:rPr lang="ru-RU" smtClean="0"/>
              <a:pPr/>
              <a:t>26.09.2019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fld id="{BD266BE7-899D-4075-917F-DBDE33B6B692}" type="slidenum">
              <a:rPr lang="ru-RU" smtClean="0"/>
              <a:pPr rtl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0550" y="733425"/>
            <a:ext cx="11084711" cy="4876800"/>
          </a:xfrm>
        </p:spPr>
        <p:txBody>
          <a:bodyPr rtlCol="0">
            <a:normAutofit/>
          </a:bodyPr>
          <a:lstStyle/>
          <a:p>
            <a:pPr algn="ctr" rtl="0"/>
            <a:r>
              <a:rPr lang="ru-RU" sz="4400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Кластер: </a:t>
            </a:r>
            <a:br>
              <a:rPr lang="ru-RU" sz="4400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Внедрение менеджмента Назарбаев интеллектуальных школ</a:t>
            </a:r>
            <a:endParaRPr lang="ru-RU" sz="4400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69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210800" y="5638800"/>
            <a:ext cx="1981200" cy="381000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1600" i="1" dirty="0"/>
              <a:t>Проектирование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2307502" y="1508937"/>
            <a:ext cx="8575676" cy="4025865"/>
            <a:chOff x="2514600" y="1490663"/>
            <a:chExt cx="8575676" cy="4025865"/>
          </a:xfrm>
        </p:grpSpPr>
        <p:grpSp>
          <p:nvGrpSpPr>
            <p:cNvPr id="58412" name="Group 44"/>
            <p:cNvGrpSpPr>
              <a:grpSpLocks/>
            </p:cNvGrpSpPr>
            <p:nvPr/>
          </p:nvGrpSpPr>
          <p:grpSpPr bwMode="auto">
            <a:xfrm>
              <a:off x="2964554" y="4373528"/>
              <a:ext cx="6705600" cy="1143000"/>
              <a:chOff x="960" y="2592"/>
              <a:chExt cx="4224" cy="720"/>
            </a:xfrm>
          </p:grpSpPr>
          <p:sp>
            <p:nvSpPr>
              <p:cNvPr id="58391" name="Text Box 23"/>
              <p:cNvSpPr txBox="1">
                <a:spLocks noChangeArrowheads="1"/>
              </p:cNvSpPr>
              <p:nvPr/>
            </p:nvSpPr>
            <p:spPr bwMode="auto">
              <a:xfrm>
                <a:off x="960" y="2832"/>
                <a:ext cx="3216" cy="237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1600"/>
                  <a:t>П   р   о   ц   е   с   с</a:t>
                </a:r>
                <a:r>
                  <a:rPr lang="ru-RU" altLang="ru-RU" sz="1600" i="1"/>
                  <a:t>   </a:t>
                </a:r>
                <a:r>
                  <a:rPr lang="ru-RU" altLang="ru-RU"/>
                  <a:t>       </a:t>
                </a:r>
              </a:p>
            </p:txBody>
          </p:sp>
          <p:sp>
            <p:nvSpPr>
              <p:cNvPr id="58392" name="Text Box 24"/>
              <p:cNvSpPr txBox="1">
                <a:spLocks noChangeArrowheads="1"/>
              </p:cNvSpPr>
              <p:nvPr/>
            </p:nvSpPr>
            <p:spPr bwMode="auto">
              <a:xfrm>
                <a:off x="4272" y="2832"/>
                <a:ext cx="912" cy="218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1600" i="1"/>
                  <a:t>Результат</a:t>
                </a:r>
              </a:p>
            </p:txBody>
          </p:sp>
          <p:sp>
            <p:nvSpPr>
              <p:cNvPr id="58393" name="AutoShape 25"/>
              <p:cNvSpPr>
                <a:spLocks noChangeArrowheads="1"/>
              </p:cNvSpPr>
              <p:nvPr/>
            </p:nvSpPr>
            <p:spPr bwMode="auto">
              <a:xfrm flipH="1">
                <a:off x="2880" y="3072"/>
                <a:ext cx="1728" cy="240"/>
              </a:xfrm>
              <a:prstGeom prst="curvedUpArrow">
                <a:avLst>
                  <a:gd name="adj1" fmla="val 144000"/>
                  <a:gd name="adj2" fmla="val 288000"/>
                  <a:gd name="adj3" fmla="val 44583"/>
                </a:avLst>
              </a:prstGeom>
              <a:solidFill>
                <a:srgbClr val="FF3300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8394" name="AutoShape 26"/>
              <p:cNvSpPr>
                <a:spLocks noChangeArrowheads="1"/>
              </p:cNvSpPr>
              <p:nvPr/>
            </p:nvSpPr>
            <p:spPr bwMode="auto">
              <a:xfrm>
                <a:off x="2976" y="2592"/>
                <a:ext cx="1824" cy="192"/>
              </a:xfrm>
              <a:prstGeom prst="curvedDownArrow">
                <a:avLst>
                  <a:gd name="adj1" fmla="val 183447"/>
                  <a:gd name="adj2" fmla="val 373447"/>
                  <a:gd name="adj3" fmla="val 47394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58411" name="Group 43"/>
            <p:cNvGrpSpPr>
              <a:grpSpLocks/>
            </p:cNvGrpSpPr>
            <p:nvPr/>
          </p:nvGrpSpPr>
          <p:grpSpPr bwMode="auto">
            <a:xfrm>
              <a:off x="2514600" y="1490663"/>
              <a:ext cx="8575676" cy="2574927"/>
              <a:chOff x="576" y="843"/>
              <a:chExt cx="5402" cy="1622"/>
            </a:xfrm>
          </p:grpSpPr>
          <p:sp>
            <p:nvSpPr>
              <p:cNvPr id="58372" name="Rectangle 4"/>
              <p:cNvSpPr>
                <a:spLocks noChangeArrowheads="1"/>
              </p:cNvSpPr>
              <p:nvPr/>
            </p:nvSpPr>
            <p:spPr bwMode="auto">
              <a:xfrm>
                <a:off x="1440" y="1149"/>
                <a:ext cx="1056" cy="24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342900" indent="-342900" algn="l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ru-RU" altLang="ru-RU" sz="1800" dirty="0"/>
                  <a:t>проектируем</a:t>
                </a:r>
              </a:p>
            </p:txBody>
          </p:sp>
          <p:sp>
            <p:nvSpPr>
              <p:cNvPr id="58373" name="Text Box 5"/>
              <p:cNvSpPr txBox="1">
                <a:spLocks noChangeArrowheads="1"/>
              </p:cNvSpPr>
              <p:nvPr/>
            </p:nvSpPr>
            <p:spPr bwMode="auto">
              <a:xfrm>
                <a:off x="3504" y="1440"/>
                <a:ext cx="864" cy="23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/>
                  <a:t>обучаем</a:t>
                </a:r>
              </a:p>
            </p:txBody>
          </p:sp>
          <p:sp>
            <p:nvSpPr>
              <p:cNvPr id="58374" name="Text Box 6"/>
              <p:cNvSpPr txBox="1">
                <a:spLocks noChangeArrowheads="1"/>
              </p:cNvSpPr>
              <p:nvPr/>
            </p:nvSpPr>
            <p:spPr bwMode="auto">
              <a:xfrm>
                <a:off x="2112" y="864"/>
                <a:ext cx="1152" cy="237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/>
                  <a:t>Управляем</a:t>
                </a:r>
              </a:p>
            </p:txBody>
          </p:sp>
          <p:sp>
            <p:nvSpPr>
              <p:cNvPr id="58376" name="Text Box 8"/>
              <p:cNvSpPr txBox="1">
                <a:spLocks noChangeArrowheads="1"/>
              </p:cNvSpPr>
              <p:nvPr/>
            </p:nvSpPr>
            <p:spPr bwMode="auto">
              <a:xfrm>
                <a:off x="2544" y="1149"/>
                <a:ext cx="1248" cy="23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/>
                  <a:t>изготавливаем</a:t>
                </a:r>
              </a:p>
            </p:txBody>
          </p:sp>
          <p:sp>
            <p:nvSpPr>
              <p:cNvPr id="58377" name="Text Box 9"/>
              <p:cNvSpPr txBox="1">
                <a:spLocks noChangeArrowheads="1"/>
              </p:cNvSpPr>
              <p:nvPr/>
            </p:nvSpPr>
            <p:spPr bwMode="auto">
              <a:xfrm>
                <a:off x="1344" y="2064"/>
                <a:ext cx="2688" cy="237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/>
                  <a:t>Анализируем процесс и результаты</a:t>
                </a:r>
              </a:p>
            </p:txBody>
          </p:sp>
          <p:grpSp>
            <p:nvGrpSpPr>
              <p:cNvPr id="58386" name="Group 18"/>
              <p:cNvGrpSpPr>
                <a:grpSpLocks/>
              </p:cNvGrpSpPr>
              <p:nvPr/>
            </p:nvGrpSpPr>
            <p:grpSpPr bwMode="auto">
              <a:xfrm>
                <a:off x="4942" y="843"/>
                <a:ext cx="843" cy="1472"/>
                <a:chOff x="5135" y="862"/>
                <a:chExt cx="1205" cy="2232"/>
              </a:xfrm>
            </p:grpSpPr>
            <p:sp>
              <p:nvSpPr>
                <p:cNvPr id="58387" name="Oval 19"/>
                <p:cNvSpPr>
                  <a:spLocks noChangeArrowheads="1"/>
                </p:cNvSpPr>
                <p:nvPr/>
              </p:nvSpPr>
              <p:spPr bwMode="auto">
                <a:xfrm>
                  <a:off x="5230" y="862"/>
                  <a:ext cx="697" cy="740"/>
                </a:xfrm>
                <a:prstGeom prst="ellipse">
                  <a:avLst/>
                </a:prstGeom>
                <a:solidFill>
                  <a:schemeClr val="accent1"/>
                </a:solidFill>
                <a:ln w="19050">
                  <a:solidFill>
                    <a:srgbClr val="003399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388" name="Freeform 20"/>
                <p:cNvSpPr>
                  <a:spLocks/>
                </p:cNvSpPr>
                <p:nvPr/>
              </p:nvSpPr>
              <p:spPr bwMode="auto">
                <a:xfrm>
                  <a:off x="5135" y="1459"/>
                  <a:ext cx="1205" cy="1635"/>
                </a:xfrm>
                <a:custGeom>
                  <a:avLst/>
                  <a:gdLst>
                    <a:gd name="T0" fmla="*/ 0 w 480"/>
                    <a:gd name="T1" fmla="*/ 285 h 677"/>
                    <a:gd name="T2" fmla="*/ 101 w 480"/>
                    <a:gd name="T3" fmla="*/ 70 h 677"/>
                    <a:gd name="T4" fmla="*/ 111 w 480"/>
                    <a:gd name="T5" fmla="*/ 621 h 677"/>
                    <a:gd name="T6" fmla="*/ 203 w 480"/>
                    <a:gd name="T7" fmla="*/ 402 h 677"/>
                    <a:gd name="T8" fmla="*/ 332 w 480"/>
                    <a:gd name="T9" fmla="*/ 621 h 677"/>
                    <a:gd name="T10" fmla="*/ 298 w 480"/>
                    <a:gd name="T11" fmla="*/ 64 h 677"/>
                    <a:gd name="T12" fmla="*/ 480 w 480"/>
                    <a:gd name="T13" fmla="*/ 237 h 6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80" h="677">
                      <a:moveTo>
                        <a:pt x="0" y="285"/>
                      </a:moveTo>
                      <a:cubicBezTo>
                        <a:pt x="17" y="249"/>
                        <a:pt x="83" y="14"/>
                        <a:pt x="101" y="70"/>
                      </a:cubicBezTo>
                      <a:cubicBezTo>
                        <a:pt x="119" y="126"/>
                        <a:pt x="94" y="566"/>
                        <a:pt x="111" y="621"/>
                      </a:cubicBezTo>
                      <a:cubicBezTo>
                        <a:pt x="128" y="676"/>
                        <a:pt x="166" y="402"/>
                        <a:pt x="203" y="402"/>
                      </a:cubicBezTo>
                      <a:cubicBezTo>
                        <a:pt x="240" y="402"/>
                        <a:pt x="316" y="677"/>
                        <a:pt x="332" y="621"/>
                      </a:cubicBezTo>
                      <a:cubicBezTo>
                        <a:pt x="348" y="565"/>
                        <a:pt x="273" y="128"/>
                        <a:pt x="298" y="64"/>
                      </a:cubicBezTo>
                      <a:cubicBezTo>
                        <a:pt x="323" y="0"/>
                        <a:pt x="442" y="201"/>
                        <a:pt x="480" y="237"/>
                      </a:cubicBezTo>
                    </a:path>
                  </a:pathLst>
                </a:custGeom>
                <a:noFill/>
                <a:ln w="28575" cmpd="sng">
                  <a:solidFill>
                    <a:srgbClr val="003399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8389" name="Text Box 21"/>
              <p:cNvSpPr txBox="1">
                <a:spLocks noChangeArrowheads="1"/>
              </p:cNvSpPr>
              <p:nvPr/>
            </p:nvSpPr>
            <p:spPr bwMode="auto">
              <a:xfrm>
                <a:off x="4970" y="2234"/>
                <a:ext cx="100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i="1" dirty="0"/>
                  <a:t>учащийся</a:t>
                </a:r>
              </a:p>
            </p:txBody>
          </p:sp>
          <p:sp>
            <p:nvSpPr>
              <p:cNvPr id="58401" name="Text Box 33"/>
              <p:cNvSpPr txBox="1">
                <a:spLocks noChangeArrowheads="1"/>
              </p:cNvSpPr>
              <p:nvPr/>
            </p:nvSpPr>
            <p:spPr bwMode="auto">
              <a:xfrm>
                <a:off x="576" y="1725"/>
                <a:ext cx="1728" cy="237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/>
                  <a:t>Анализируем ситуацию</a:t>
                </a:r>
              </a:p>
            </p:txBody>
          </p:sp>
          <p:sp>
            <p:nvSpPr>
              <p:cNvPr id="58402" name="Text Box 34"/>
              <p:cNvSpPr txBox="1">
                <a:spLocks noChangeArrowheads="1"/>
              </p:cNvSpPr>
              <p:nvPr/>
            </p:nvSpPr>
            <p:spPr bwMode="auto">
              <a:xfrm>
                <a:off x="720" y="1437"/>
                <a:ext cx="1680" cy="237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/>
                  <a:t>Ставим цели и задачи</a:t>
                </a:r>
              </a:p>
            </p:txBody>
          </p:sp>
          <p:grpSp>
            <p:nvGrpSpPr>
              <p:cNvPr id="58405" name="Group 37"/>
              <p:cNvGrpSpPr>
                <a:grpSpLocks/>
              </p:cNvGrpSpPr>
              <p:nvPr/>
            </p:nvGrpSpPr>
            <p:grpSpPr bwMode="auto">
              <a:xfrm rot="-5400000">
                <a:off x="2572" y="1244"/>
                <a:ext cx="644" cy="933"/>
                <a:chOff x="2476" y="1584"/>
                <a:chExt cx="644" cy="741"/>
              </a:xfrm>
            </p:grpSpPr>
            <p:sp>
              <p:nvSpPr>
                <p:cNvPr id="58403" name="AutoShape 35"/>
                <p:cNvSpPr>
                  <a:spLocks noChangeArrowheads="1"/>
                </p:cNvSpPr>
                <p:nvPr/>
              </p:nvSpPr>
              <p:spPr bwMode="auto">
                <a:xfrm>
                  <a:off x="2544" y="1584"/>
                  <a:ext cx="576" cy="432"/>
                </a:xfrm>
                <a:custGeom>
                  <a:avLst/>
                  <a:gdLst>
                    <a:gd name="T0" fmla="*/ 9250 w 21600"/>
                    <a:gd name="T1" fmla="*/ 0 h 21600"/>
                    <a:gd name="T2" fmla="*/ 3055 w 21600"/>
                    <a:gd name="T3" fmla="*/ 21600 h 21600"/>
                    <a:gd name="T4" fmla="*/ 9725 w 21600"/>
                    <a:gd name="T5" fmla="*/ 8310 h 21600"/>
                    <a:gd name="T6" fmla="*/ 15662 w 21600"/>
                    <a:gd name="T7" fmla="*/ 14285 h 21600"/>
                    <a:gd name="T8" fmla="*/ 21600 w 21600"/>
                    <a:gd name="T9" fmla="*/ 8310 h 21600"/>
                    <a:gd name="T10" fmla="*/ 17694720 60000 65536"/>
                    <a:gd name="T11" fmla="*/ 5898240 60000 65536"/>
                    <a:gd name="T12" fmla="*/ 5898240 60000 65536"/>
                    <a:gd name="T13" fmla="*/ 5898240 60000 65536"/>
                    <a:gd name="T14" fmla="*/ 0 60000 65536"/>
                    <a:gd name="T15" fmla="*/ 0 w 21600"/>
                    <a:gd name="T16" fmla="*/ 8310 h 21600"/>
                    <a:gd name="T17" fmla="*/ 6110 w 21600"/>
                    <a:gd name="T18" fmla="*/ 21600 h 216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600" h="21600">
                      <a:moveTo>
                        <a:pt x="15662" y="14285"/>
                      </a:moveTo>
                      <a:lnTo>
                        <a:pt x="21600" y="8310"/>
                      </a:lnTo>
                      <a:lnTo>
                        <a:pt x="18630" y="8310"/>
                      </a:lnTo>
                      <a:cubicBezTo>
                        <a:pt x="18630" y="3721"/>
                        <a:pt x="14430" y="0"/>
                        <a:pt x="9250" y="0"/>
                      </a:cubicBezTo>
                      <a:cubicBezTo>
                        <a:pt x="4141" y="0"/>
                        <a:pt x="0" y="3799"/>
                        <a:pt x="0" y="8485"/>
                      </a:cubicBezTo>
                      <a:lnTo>
                        <a:pt x="0" y="21600"/>
                      </a:lnTo>
                      <a:lnTo>
                        <a:pt x="6110" y="21600"/>
                      </a:lnTo>
                      <a:lnTo>
                        <a:pt x="6110" y="8310"/>
                      </a:lnTo>
                      <a:cubicBezTo>
                        <a:pt x="6110" y="6947"/>
                        <a:pt x="7362" y="5842"/>
                        <a:pt x="8907" y="5842"/>
                      </a:cubicBezTo>
                      <a:lnTo>
                        <a:pt x="9725" y="5842"/>
                      </a:lnTo>
                      <a:cubicBezTo>
                        <a:pt x="11269" y="5842"/>
                        <a:pt x="12520" y="6947"/>
                        <a:pt x="12520" y="8310"/>
                      </a:cubicBezTo>
                      <a:lnTo>
                        <a:pt x="9725" y="831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404" name="AutoShape 36"/>
                <p:cNvSpPr>
                  <a:spLocks noChangeArrowheads="1"/>
                </p:cNvSpPr>
                <p:nvPr/>
              </p:nvSpPr>
              <p:spPr bwMode="auto">
                <a:xfrm flipH="1" flipV="1">
                  <a:off x="2476" y="1893"/>
                  <a:ext cx="576" cy="432"/>
                </a:xfrm>
                <a:custGeom>
                  <a:avLst/>
                  <a:gdLst>
                    <a:gd name="T0" fmla="*/ 9250 w 21600"/>
                    <a:gd name="T1" fmla="*/ 0 h 21600"/>
                    <a:gd name="T2" fmla="*/ 3055 w 21600"/>
                    <a:gd name="T3" fmla="*/ 21600 h 21600"/>
                    <a:gd name="T4" fmla="*/ 9725 w 21600"/>
                    <a:gd name="T5" fmla="*/ 8310 h 21600"/>
                    <a:gd name="T6" fmla="*/ 15662 w 21600"/>
                    <a:gd name="T7" fmla="*/ 14285 h 21600"/>
                    <a:gd name="T8" fmla="*/ 21600 w 21600"/>
                    <a:gd name="T9" fmla="*/ 8310 h 21600"/>
                    <a:gd name="T10" fmla="*/ 17694720 60000 65536"/>
                    <a:gd name="T11" fmla="*/ 5898240 60000 65536"/>
                    <a:gd name="T12" fmla="*/ 5898240 60000 65536"/>
                    <a:gd name="T13" fmla="*/ 5898240 60000 65536"/>
                    <a:gd name="T14" fmla="*/ 0 60000 65536"/>
                    <a:gd name="T15" fmla="*/ 0 w 21600"/>
                    <a:gd name="T16" fmla="*/ 8310 h 21600"/>
                    <a:gd name="T17" fmla="*/ 6110 w 21600"/>
                    <a:gd name="T18" fmla="*/ 21600 h 216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600" h="21600">
                      <a:moveTo>
                        <a:pt x="15662" y="14285"/>
                      </a:moveTo>
                      <a:lnTo>
                        <a:pt x="21600" y="8310"/>
                      </a:lnTo>
                      <a:lnTo>
                        <a:pt x="18630" y="8310"/>
                      </a:lnTo>
                      <a:cubicBezTo>
                        <a:pt x="18630" y="3721"/>
                        <a:pt x="14430" y="0"/>
                        <a:pt x="9250" y="0"/>
                      </a:cubicBezTo>
                      <a:cubicBezTo>
                        <a:pt x="4141" y="0"/>
                        <a:pt x="0" y="3799"/>
                        <a:pt x="0" y="8485"/>
                      </a:cubicBezTo>
                      <a:lnTo>
                        <a:pt x="0" y="21600"/>
                      </a:lnTo>
                      <a:lnTo>
                        <a:pt x="6110" y="21600"/>
                      </a:lnTo>
                      <a:lnTo>
                        <a:pt x="6110" y="8310"/>
                      </a:lnTo>
                      <a:cubicBezTo>
                        <a:pt x="6110" y="6947"/>
                        <a:pt x="7362" y="5842"/>
                        <a:pt x="8907" y="5842"/>
                      </a:cubicBezTo>
                      <a:lnTo>
                        <a:pt x="9725" y="5842"/>
                      </a:lnTo>
                      <a:cubicBezTo>
                        <a:pt x="11269" y="5842"/>
                        <a:pt x="12520" y="6947"/>
                        <a:pt x="12520" y="8310"/>
                      </a:cubicBezTo>
                      <a:lnTo>
                        <a:pt x="9725" y="831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6477000" y="4038600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600" i="1" dirty="0"/>
              <a:t>Реализация</a:t>
            </a:r>
          </a:p>
        </p:txBody>
      </p:sp>
      <p:sp>
        <p:nvSpPr>
          <p:cNvPr id="58409" name="AutoShape 41"/>
          <p:cNvSpPr>
            <a:spLocks noChangeArrowheads="1"/>
          </p:cNvSpPr>
          <p:nvPr/>
        </p:nvSpPr>
        <p:spPr bwMode="auto">
          <a:xfrm>
            <a:off x="2971800" y="5105400"/>
            <a:ext cx="381000" cy="533400"/>
          </a:xfrm>
          <a:prstGeom prst="upArrow">
            <a:avLst>
              <a:gd name="adj1" fmla="val 50000"/>
              <a:gd name="adj2" fmla="val 3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413" name="Text Box 45"/>
          <p:cNvSpPr txBox="1">
            <a:spLocks noChangeArrowheads="1"/>
          </p:cNvSpPr>
          <p:nvPr/>
        </p:nvSpPr>
        <p:spPr bwMode="auto">
          <a:xfrm>
            <a:off x="7010400" y="2933700"/>
            <a:ext cx="1447800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оцениваем</a:t>
            </a:r>
          </a:p>
        </p:txBody>
      </p:sp>
      <p:sp>
        <p:nvSpPr>
          <p:cNvPr id="58415" name="AutoShape 47"/>
          <p:cNvSpPr>
            <a:spLocks noChangeArrowheads="1"/>
          </p:cNvSpPr>
          <p:nvPr/>
        </p:nvSpPr>
        <p:spPr bwMode="auto">
          <a:xfrm>
            <a:off x="2971800" y="3271838"/>
            <a:ext cx="381000" cy="533400"/>
          </a:xfrm>
          <a:prstGeom prst="upArrow">
            <a:avLst>
              <a:gd name="adj1" fmla="val 50000"/>
              <a:gd name="adj2" fmla="val 3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93951" y="192415"/>
            <a:ext cx="1183260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Эффективное 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лидер</a:t>
            </a:r>
            <a:r>
              <a:rPr lang="en-US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тво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учителя воздействует </a:t>
            </a:r>
            <a:r>
              <a:rPr lang="ru-RU" sz="24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 эффективность школы и на уровень усвоения знаний учащимися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8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dirty="0" smtClean="0">
              <a:solidFill>
                <a:srgbClr val="FF0000"/>
              </a:solidFill>
            </a:endParaRPr>
          </a:p>
          <a:p>
            <a:pPr algn="ctr"/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7" name="AutoShape 41"/>
          <p:cNvSpPr>
            <a:spLocks noChangeArrowheads="1"/>
          </p:cNvSpPr>
          <p:nvPr/>
        </p:nvSpPr>
        <p:spPr bwMode="auto">
          <a:xfrm rot="5400000">
            <a:off x="8741641" y="2742849"/>
            <a:ext cx="381000" cy="533400"/>
          </a:xfrm>
          <a:prstGeom prst="upArrow">
            <a:avLst>
              <a:gd name="adj1" fmla="val 50000"/>
              <a:gd name="adj2" fmla="val 3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20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6838" y="69850"/>
            <a:ext cx="11514137" cy="830263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Успешная </a:t>
            </a:r>
            <a:r>
              <a:rPr lang="ru-RU" sz="32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школа </a:t>
            </a:r>
            <a:r>
              <a:rPr lang="ru-RU" sz="32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рамках обновленного образования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077913"/>
            <a:ext cx="4000500" cy="539750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Стиль жизни школы </a:t>
            </a:r>
          </a:p>
          <a:p>
            <a:pPr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Живое» управление – не механическое, подвижное, гибкое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Общая система ценностей – консенсус по поводу высоких ожиданий, заявленных целей, четких правил, поддержки каждого ученика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Активное взаимодействие и сотрудничество – сочетание поддержки и требовательности как на горизонтальном, так и на вертикальном уровне. </a:t>
            </a:r>
            <a:endParaRPr lang="ru-RU" altLang="ko-KR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ko-KR" sz="1800" dirty="0">
                <a:latin typeface="Times New Roman" pitchFamily="18" charset="0"/>
                <a:cs typeface="Times New Roman" pitchFamily="18" charset="0"/>
              </a:rPr>
              <a:t>Совместное планирование и анализ действий – с участием </a:t>
            </a:r>
            <a:r>
              <a:rPr lang="ru-RU" altLang="ko-KR" sz="1800" dirty="0" smtClean="0">
                <a:latin typeface="Times New Roman" pitchFamily="18" charset="0"/>
                <a:cs typeface="Times New Roman" pitchFamily="18" charset="0"/>
              </a:rPr>
              <a:t>учителей </a:t>
            </a:r>
            <a:r>
              <a:rPr lang="ru-RU" altLang="ko-KR" sz="1800" dirty="0">
                <a:latin typeface="Times New Roman" pitchFamily="18" charset="0"/>
                <a:cs typeface="Times New Roman" pitchFamily="18" charset="0"/>
              </a:rPr>
              <a:t>и партнеров школы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751638" y="1071563"/>
            <a:ext cx="5440362" cy="5786437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Характер школы </a:t>
            </a:r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Приоритет образовательных задач школы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Позитивный, поддерживающий климат внутри школы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Упор на качестве преподавания и учебных результатах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Высокие ожидания от учеников и четкие учебные задачи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внутришкольного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мониторинга учебных достижений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Постоянное профессиональное развитие учителей 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Включенность родителей и сотрудничество с ними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Поддержка и сотрудничество с органами управления, другими образовательными институтами и сообществами</a:t>
            </a:r>
          </a:p>
        </p:txBody>
      </p:sp>
    </p:spTree>
    <p:extLst>
      <p:ext uri="{BB962C8B-B14F-4D97-AF65-F5344CB8AC3E}">
        <p14:creationId xmlns:p14="http://schemas.microsoft.com/office/powerpoint/2010/main" val="213361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Дата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124175-1233-4085-B69C-03E981C7B917}" type="datetime1">
              <a:rPr lang="ru-RU" altLang="ru-RU" smtClean="0">
                <a:solidFill>
                  <a:srgbClr val="FFFFFF"/>
                </a:solidFill>
              </a:rPr>
              <a:pPr/>
              <a:t>26.09.2019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709798" y="0"/>
            <a:ext cx="9628632" cy="1362113"/>
          </a:xfrm>
        </p:spPr>
        <p:txBody>
          <a:bodyPr/>
          <a:lstStyle/>
          <a:p>
            <a:pPr algn="ctr">
              <a:defRPr/>
            </a:pPr>
            <a:r>
              <a:rPr lang="ru-RU" sz="2800" b="1" i="1" cap="all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учитель-лидер</a:t>
            </a:r>
            <a:endParaRPr lang="ru-RU" sz="2800" b="1" i="1" cap="all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280160" y="2190749"/>
            <a:ext cx="4547434" cy="3986213"/>
          </a:xfrm>
        </p:spPr>
        <p:txBody>
          <a:bodyPr rtlCol="0">
            <a:normAutofit/>
          </a:bodyPr>
          <a:lstStyle/>
          <a:p>
            <a:pPr marL="514350" indent="-514350">
              <a:buFont typeface="Franklin Gothic Medium" pitchFamily="34" charset="0"/>
              <a:buAutoNum type="arabicPeriod"/>
              <a:defRPr/>
            </a:pPr>
            <a:r>
              <a:rPr lang="ru-RU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Критическое мышление</a:t>
            </a:r>
          </a:p>
          <a:p>
            <a:pPr marL="514350" indent="-514350">
              <a:buFont typeface="Franklin Gothic Medium" pitchFamily="34" charset="0"/>
              <a:buAutoNum type="arabicPeriod"/>
              <a:defRPr/>
            </a:pPr>
            <a:r>
              <a:rPr lang="ru-RU" sz="28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Рефлексивность</a:t>
            </a:r>
            <a:endParaRPr lang="ru-RU" sz="2800" dirty="0">
              <a:solidFill>
                <a:schemeClr val="tx2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Franklin Gothic Medium" pitchFamily="34" charset="0"/>
              <a:buAutoNum type="arabicPeriod"/>
              <a:defRPr/>
            </a:pPr>
            <a:r>
              <a:rPr lang="ru-RU" sz="28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Коммуникативность</a:t>
            </a:r>
            <a:endParaRPr lang="ru-RU" sz="2800" dirty="0">
              <a:solidFill>
                <a:schemeClr val="tx2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Franklin Gothic Medium" pitchFamily="34" charset="0"/>
              <a:buAutoNum type="arabicPeriod"/>
              <a:defRPr/>
            </a:pPr>
            <a:r>
              <a:rPr lang="ru-RU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Креативность</a:t>
            </a:r>
          </a:p>
          <a:p>
            <a:pPr marL="514350" indent="-514350">
              <a:buFont typeface="Franklin Gothic Medium" pitchFamily="34" charset="0"/>
              <a:buAutoNum type="arabicPeriod"/>
              <a:defRPr/>
            </a:pPr>
            <a:r>
              <a:rPr lang="ru-RU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Мобильность</a:t>
            </a:r>
          </a:p>
          <a:p>
            <a:pPr marL="514350" indent="-514350">
              <a:buFont typeface="Franklin Gothic Medium" pitchFamily="34" charset="0"/>
              <a:buAutoNum type="arabicPeriod"/>
              <a:defRPr/>
            </a:pPr>
            <a:r>
              <a:rPr lang="ru-RU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Самостоятельность</a:t>
            </a:r>
          </a:p>
          <a:p>
            <a:pPr marL="514350" indent="-514350">
              <a:buFont typeface="Franklin Gothic Medium" pitchFamily="34" charset="0"/>
              <a:buAutoNum type="arabicPeriod"/>
              <a:defRPr/>
            </a:pPr>
            <a:r>
              <a:rPr lang="ru-RU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Толерантность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32105" y="1379758"/>
            <a:ext cx="4602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Отличительные качества</a:t>
            </a:r>
            <a:r>
              <a:rPr lang="ru-RU" sz="2800" b="1" dirty="0" smtClean="0">
                <a:solidFill>
                  <a:srgbClr val="00B0F0"/>
                </a:solidFill>
              </a:rPr>
              <a:t>:</a:t>
            </a:r>
            <a:endParaRPr lang="ru-RU" sz="2800" dirty="0">
              <a:solidFill>
                <a:srgbClr val="00B0F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23546" y="1379758"/>
            <a:ext cx="33461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Основные функции:</a:t>
            </a:r>
            <a:endParaRPr lang="ru-RU" sz="28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 bwMode="auto">
          <a:xfrm>
            <a:off x="6076714" y="2776538"/>
            <a:ext cx="57286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0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16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2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88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altLang="ru-RU" sz="3200" b="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эмоциональная поддержка;</a:t>
            </a:r>
          </a:p>
          <a:p>
            <a:pPr eaLnBrk="1" hangingPunct="1"/>
            <a:r>
              <a:rPr lang="ru-RU" altLang="ru-RU" sz="3200" b="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исследовательская функция;</a:t>
            </a:r>
          </a:p>
          <a:p>
            <a:pPr eaLnBrk="1" hangingPunct="1"/>
            <a:r>
              <a:rPr lang="ru-RU" altLang="ru-RU" sz="3200" b="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3200" b="0" dirty="0" err="1" smtClean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фасилитаторская</a:t>
            </a:r>
            <a:r>
              <a:rPr lang="ru-RU" altLang="ru-RU" sz="3200" b="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функция;</a:t>
            </a:r>
          </a:p>
          <a:p>
            <a:pPr eaLnBrk="1" hangingPunct="1"/>
            <a:r>
              <a:rPr lang="ru-RU" altLang="ru-RU" sz="3200" b="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экспертная функция;</a:t>
            </a:r>
          </a:p>
        </p:txBody>
      </p:sp>
    </p:spTree>
    <p:extLst>
      <p:ext uri="{BB962C8B-B14F-4D97-AF65-F5344CB8AC3E}">
        <p14:creationId xmlns:p14="http://schemas.microsoft.com/office/powerpoint/2010/main" val="1849397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6583929"/>
              </p:ext>
            </p:extLst>
          </p:nvPr>
        </p:nvGraphicFramePr>
        <p:xfrm>
          <a:off x="95250" y="1388852"/>
          <a:ext cx="11992553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7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61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819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4742"/>
                <a:gridCol w="19840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41948"/>
              </a:tblGrid>
              <a:tr h="52822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сроки</a:t>
                      </a:r>
                      <a:endParaRPr lang="ru-RU" sz="1600" dirty="0"/>
                    </a:p>
                  </a:txBody>
                  <a:tcPr marL="121920" marR="1219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форма</a:t>
                      </a:r>
                      <a:endParaRPr lang="ru-RU" sz="1600" dirty="0"/>
                    </a:p>
                  </a:txBody>
                  <a:tcPr marL="121920" marR="1219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Содержание  </a:t>
                      </a:r>
                      <a:endParaRPr lang="ru-RU" sz="1600" dirty="0"/>
                    </a:p>
                  </a:txBody>
                  <a:tcPr marL="121920" marR="1219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Категория участников</a:t>
                      </a:r>
                      <a:endParaRPr lang="ru-RU" sz="1600" dirty="0"/>
                    </a:p>
                  </a:txBody>
                  <a:tcPr marL="121920" marR="1219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Предпологаемый</a:t>
                      </a:r>
                      <a:r>
                        <a:rPr lang="ru-RU" sz="1400" dirty="0" smtClean="0"/>
                        <a:t> продукт</a:t>
                      </a:r>
                      <a:endParaRPr lang="ru-RU" sz="1400" dirty="0"/>
                    </a:p>
                  </a:txBody>
                  <a:tcPr marL="121920" marR="1219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Место проведения  </a:t>
                      </a:r>
                    </a:p>
                    <a:p>
                      <a:pPr algn="ctr"/>
                      <a:r>
                        <a:rPr lang="ru-RU" sz="1400" dirty="0" smtClean="0"/>
                        <a:t>ответственный</a:t>
                      </a:r>
                      <a:endParaRPr lang="ru-RU" sz="1400" dirty="0"/>
                    </a:p>
                  </a:txBody>
                  <a:tcPr marL="121920" marR="1219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8012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сентябрь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Совещание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Проведение совещания с координатором  НИШ и с координаторами  кластера от каждой школы</a:t>
                      </a:r>
                    </a:p>
                    <a:p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Координаторы  проекта , куратор ЦПМ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плана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Школа-гимназия№26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Координатор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Садуакасова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А.М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2621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Коучинг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Внедрение новых подходов в управлении школой с целью совершенствования профессиональной компетенции педагога»</a:t>
                      </a:r>
                    </a:p>
                    <a:p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Тренеры НИШ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НИШ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8012">
                <a:tc rowSpan="3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октябрь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Круглый стол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Встреча  школ кластера: «Внедрение менеджмента НИШ – теория и практика»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Лидеры школ и координаторы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Построение структуры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поддержки планирования</a:t>
                      </a:r>
                    </a:p>
                    <a:p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Сетевого сообщества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Школа-гимназия№26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921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Исследование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Проведение анкетирования для выявления  проблемных точек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 каждой школе команда развития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 школам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262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Семинар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Творческая лаборатория « </a:t>
                      </a:r>
                      <a:r>
                        <a:rPr lang="ru-RU" sz="12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Формативное</a:t>
                      </a: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оценивание – важный аспект качественного обучения»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Координаторы  проекта , куратор ЦПМ , лидеры школ, родители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Разработка и отчет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Лицей Столичный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8012">
                <a:tc rowSpan="2"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ноябрь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Форум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Образовательный форум в альянсе с социальными партнерами « Гимназия-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мировозрение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, компетентность, творчество»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Координаторы  проекта , куратор ЦПМ, тренер ЦПМ, методисты ЦМО, лидеры школ 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Разработка и отчет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Школа- гимназия№47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8012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Тренинг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«Распределенное лидерство»  в управлении школой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Команда лидеров школ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Разработка и отчет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Школа-гимназия№26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grpSp>
        <p:nvGrpSpPr>
          <p:cNvPr id="2" name="Группа 4"/>
          <p:cNvGrpSpPr/>
          <p:nvPr/>
        </p:nvGrpSpPr>
        <p:grpSpPr>
          <a:xfrm>
            <a:off x="3545456" y="202310"/>
            <a:ext cx="6568361" cy="1003035"/>
            <a:chOff x="1808453" y="3321678"/>
            <a:chExt cx="6545421" cy="639177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6" name="Пятиугольник 5"/>
            <p:cNvSpPr/>
            <p:nvPr/>
          </p:nvSpPr>
          <p:spPr>
            <a:xfrm rot="10800000">
              <a:off x="1808453" y="3321678"/>
              <a:ext cx="6545421" cy="639177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Пятиугольник 4"/>
            <p:cNvSpPr/>
            <p:nvPr/>
          </p:nvSpPr>
          <p:spPr>
            <a:xfrm rot="21600000">
              <a:off x="1968250" y="3321678"/>
              <a:ext cx="6385624" cy="6391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81859" tIns="41910" rIns="78232" bIns="41910" numCol="1" spcCol="1270" anchor="ctr" anchorCtr="0">
              <a:noAutofit/>
            </a:bodyPr>
            <a:lstStyle/>
            <a:p>
              <a:pPr lvl="0" algn="ctr" defTabSz="488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 smtClean="0">
                  <a:latin typeface="Times New Roman" pitchFamily="18" charset="0"/>
                  <a:cs typeface="Times New Roman" pitchFamily="18" charset="0"/>
                </a:rPr>
                <a:t>Пошаговый план кластера</a:t>
              </a:r>
              <a:endParaRPr lang="ru-RU" sz="28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Diagram group"/>
          <p:cNvGrpSpPr/>
          <p:nvPr/>
        </p:nvGrpSpPr>
        <p:grpSpPr>
          <a:xfrm>
            <a:off x="405442" y="239680"/>
            <a:ext cx="3027388" cy="667954"/>
            <a:chOff x="2231" y="144788"/>
            <a:chExt cx="3027388" cy="667954"/>
          </a:xfrm>
          <a:scene3d>
            <a:camera prst="perspectiveRelaxed">
              <a:rot lat="19149996" lon="20104178" rev="1577324"/>
            </a:camera>
            <a:lightRig rig="soft" dir="t"/>
            <a:backdrop>
              <a:anchor x="0" y="0" z="-210000"/>
              <a:norm dx="0" dy="0" dz="914400"/>
              <a:up dx="0" dy="914400" dz="0"/>
            </a:backdrop>
          </a:scene3d>
        </p:grpSpPr>
        <p:grpSp>
          <p:nvGrpSpPr>
            <p:cNvPr id="5" name="Группа 9"/>
            <p:cNvGrpSpPr/>
            <p:nvPr/>
          </p:nvGrpSpPr>
          <p:grpSpPr>
            <a:xfrm>
              <a:off x="2231" y="144788"/>
              <a:ext cx="3027388" cy="667954"/>
              <a:chOff x="2231" y="144788"/>
              <a:chExt cx="3027388" cy="667954"/>
            </a:xfrm>
          </p:grpSpPr>
          <p:sp>
            <p:nvSpPr>
              <p:cNvPr id="11" name="Нашивка 10"/>
              <p:cNvSpPr/>
              <p:nvPr/>
            </p:nvSpPr>
            <p:spPr>
              <a:xfrm>
                <a:off x="2231" y="144788"/>
                <a:ext cx="3027388" cy="667954"/>
              </a:xfrm>
              <a:prstGeom prst="chevron">
                <a:avLst/>
              </a:prstGeom>
              <a:sp3d extrusionH="152250" prstMaterial="matte">
                <a:bevelT w="165100" prst="coolSlan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2" name="Нашивка 4"/>
              <p:cNvSpPr/>
              <p:nvPr/>
            </p:nvSpPr>
            <p:spPr>
              <a:xfrm>
                <a:off x="336208" y="144788"/>
                <a:ext cx="2359434" cy="667954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7940" tIns="13970" rIns="0" bIns="13970" numCol="1" spcCol="1270" anchor="ctr" anchorCtr="0">
                <a:noAutofit/>
                <a:sp3d extrusionH="28000" prstMaterial="matte"/>
              </a:bodyPr>
              <a:lstStyle/>
              <a:p>
                <a:pPr lvl="0" algn="ctr" defTabSz="9779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200" b="1" kern="1200" dirty="0" smtClean="0"/>
                  <a:t>Целевые индикаторы </a:t>
                </a:r>
                <a:endParaRPr lang="ru-RU" sz="2200" b="1" kern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6742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/>
          <a:lstStyle/>
          <a:p>
            <a:fld id="{5FCB1A41-C557-4DFE-A92F-C181AA1B7E07}" type="slidenum">
              <a:rPr lang="ru-RU" smtClean="0"/>
              <a:pPr/>
              <a:t>14</a:t>
            </a:fld>
            <a:endParaRPr lang="ru-RU"/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5533515"/>
              </p:ext>
            </p:extLst>
          </p:nvPr>
        </p:nvGraphicFramePr>
        <p:xfrm>
          <a:off x="142876" y="161924"/>
          <a:ext cx="11830628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5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11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178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14734"/>
                <a:gridCol w="200390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59407"/>
              </a:tblGrid>
              <a:tr h="69319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сроки</a:t>
                      </a:r>
                      <a:endParaRPr lang="ru-RU" sz="1600" dirty="0"/>
                    </a:p>
                  </a:txBody>
                  <a:tcPr marL="121920" marR="1219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форма</a:t>
                      </a:r>
                      <a:endParaRPr lang="ru-RU" sz="1600" dirty="0"/>
                    </a:p>
                  </a:txBody>
                  <a:tcPr marL="121920" marR="1219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Содержание  </a:t>
                      </a:r>
                      <a:endParaRPr lang="ru-RU" sz="1600" dirty="0"/>
                    </a:p>
                  </a:txBody>
                  <a:tcPr marL="121920" marR="1219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Категория участников</a:t>
                      </a:r>
                      <a:endParaRPr lang="ru-RU" sz="1600" dirty="0"/>
                    </a:p>
                  </a:txBody>
                  <a:tcPr marL="121920" marR="1219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Предпологаемый</a:t>
                      </a:r>
                      <a:r>
                        <a:rPr lang="ru-RU" sz="1400" dirty="0" smtClean="0"/>
                        <a:t> продукт</a:t>
                      </a:r>
                      <a:endParaRPr lang="ru-RU" sz="1400" dirty="0"/>
                    </a:p>
                  </a:txBody>
                  <a:tcPr marL="121920" marR="1219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Место проведения  </a:t>
                      </a:r>
                    </a:p>
                    <a:p>
                      <a:pPr algn="ctr"/>
                      <a:r>
                        <a:rPr lang="ru-RU" sz="1400" dirty="0" smtClean="0"/>
                        <a:t>ответственный</a:t>
                      </a:r>
                      <a:endParaRPr lang="ru-RU" sz="1400" dirty="0"/>
                    </a:p>
                  </a:txBody>
                  <a:tcPr marL="121920" marR="1219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3246">
                <a:tc>
                  <a:txBody>
                    <a:bodyPr/>
                    <a:lstStyle/>
                    <a:p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исследование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Анкетирование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поработе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- 1 полугодие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 каждой школе команда развития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 школам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54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декабрь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Совещание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Проведение совещании с координатором и с учителями ЛИДЕРАМИ от каждой школы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Координаторы  проекта , куратор ЦПМ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плана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Школа-гимназия№26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Координатор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Садуакасова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А.М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6544">
                <a:tc rowSpan="3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январь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семинар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Инновационная деятельность и менеджмент знаний в современной школе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Лидеры школ и координаторы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Разработка и отчет</a:t>
                      </a:r>
                    </a:p>
                    <a:p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№36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152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Семинар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Творческая лаборатория « </a:t>
                      </a:r>
                      <a:r>
                        <a:rPr lang="ru-RU" sz="12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Формативное</a:t>
                      </a: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оценивание – важный аспект качественного обучения»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Координаторы  проекта , координатор ЦПМ, методисты ЦМО, учителя  школ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Разработка и отчет</a:t>
                      </a:r>
                    </a:p>
                    <a:p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Лицей Столичный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6068">
                <a:tc vMerge="1"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Семинар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Обучающий семинар для родителей  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«Менеджмент»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как 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новый вид управления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Родители школ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Разработка и отчет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Школа-гимназия№26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54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Семинар- практикум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Республиканский семинар « Кластер успешности – как вектор развития школы» 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Координаторы НИШ других регионов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Разработка и отчет</a:t>
                      </a:r>
                    </a:p>
                    <a:p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Школа-гимназия№26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95314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Конкурс 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 Развитие лидерства «- Лучшее эссе « Мое педагогическое счастье», « « Лучший мастер- класс». Творческое представление « Моя профессиональная уникальность»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Координаторы  проекта , координатор ЦПМ, методисты ЦМО, учителя  школ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Разработка и отчет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Все школы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544"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Семинар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деятельности партнёрских школ ( 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SWOT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Координаторы  проекта , куратор ЦПМ 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Протокол, отчет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Школа-гимназия№26</a:t>
                      </a:r>
                    </a:p>
                    <a:p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14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/>
          <a:lstStyle/>
          <a:p>
            <a:fld id="{BFCB19B5-769B-4192-B671-CB4EF8F22D43}" type="datetime1">
              <a:rPr lang="ru-RU" smtClean="0"/>
              <a:pPr/>
              <a:t>26.09.2019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Азимханова Сауле Мыншаловна   шг №30 город Астана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/>
          <a:lstStyle/>
          <a:p>
            <a:fld id="{5FCB1A41-C557-4DFE-A92F-C181AA1B7E07}" type="slidenum">
              <a:rPr lang="ru-RU" smtClean="0"/>
              <a:pPr/>
              <a:t>15</a:t>
            </a:fld>
            <a:endParaRPr lang="ru-RU"/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3532170"/>
              </p:ext>
            </p:extLst>
          </p:nvPr>
        </p:nvGraphicFramePr>
        <p:xfrm>
          <a:off x="142876" y="161924"/>
          <a:ext cx="11830628" cy="5438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5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11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178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14734"/>
                <a:gridCol w="200390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59407"/>
              </a:tblGrid>
              <a:tr h="69319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сроки</a:t>
                      </a:r>
                      <a:endParaRPr lang="ru-RU" sz="1600" dirty="0"/>
                    </a:p>
                  </a:txBody>
                  <a:tcPr marL="121920" marR="1219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форма</a:t>
                      </a:r>
                      <a:endParaRPr lang="ru-RU" sz="1600" dirty="0"/>
                    </a:p>
                  </a:txBody>
                  <a:tcPr marL="121920" marR="1219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Содержание  </a:t>
                      </a:r>
                      <a:endParaRPr lang="ru-RU" sz="1600" dirty="0"/>
                    </a:p>
                  </a:txBody>
                  <a:tcPr marL="121920" marR="1219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Категория участников</a:t>
                      </a:r>
                      <a:endParaRPr lang="ru-RU" sz="1600" dirty="0"/>
                    </a:p>
                  </a:txBody>
                  <a:tcPr marL="121920" marR="1219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Предпологаемый</a:t>
                      </a:r>
                      <a:r>
                        <a:rPr lang="ru-RU" sz="1400" dirty="0" smtClean="0"/>
                        <a:t> продукт</a:t>
                      </a:r>
                      <a:endParaRPr lang="ru-RU" sz="1400" dirty="0"/>
                    </a:p>
                  </a:txBody>
                  <a:tcPr marL="121920" marR="1219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Место проведения  </a:t>
                      </a:r>
                    </a:p>
                    <a:p>
                      <a:pPr algn="ctr"/>
                      <a:r>
                        <a:rPr lang="ru-RU" sz="1400" dirty="0" smtClean="0"/>
                        <a:t>ответственный</a:t>
                      </a:r>
                      <a:endParaRPr lang="ru-RU" sz="1400" dirty="0"/>
                    </a:p>
                  </a:txBody>
                  <a:tcPr marL="121920" marR="1219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97281">
                <a:tc rowSpan="2"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Апрель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Конкурс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Презентация проектно- исследовательской работы по менеджменту ( Ноу-хау – инновации в менеджменте)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Координаторы  проекта , лидеры, учителя школ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Презентация, проекты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 школам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097281">
                <a:tc vMerge="1"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Исследование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Анкетирование по кластеру» Внедрение менеджмента НИШ за – 2  полугодие 2019-20230 учебного года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Координаторы  проекта , лидеры, учителя школ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 школам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3141">
                <a:tc rowSpan="2"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Родительский час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 Тайм- менеджмент» , « Как научить школьников организовывать свое время»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Координатор  проекта , лидеры, учителя школ, родители, учащиеся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ШГ№26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3141">
                <a:tc vMerge="1"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Круглый стол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 Мониторинг процесса развития и деятельности лидеров ведущих и партнерских школ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Координаторы  проекта , координатор ЦПМ, методисты ЦМО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ШГ№26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544"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25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6892119" y="3571876"/>
            <a:ext cx="3704968" cy="542924"/>
          </a:xfrm>
        </p:spPr>
        <p:txBody>
          <a:bodyPr>
            <a:normAutofit/>
          </a:bodyPr>
          <a:lstStyle/>
          <a:p>
            <a:pPr algn="r"/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П.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Друкер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Дата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40E251-7159-4F0E-A107-763B4D0F8925}" type="datetime1">
              <a:rPr lang="ru-RU" altLang="ru-RU" smtClean="0">
                <a:solidFill>
                  <a:srgbClr val="FFFFFF"/>
                </a:solidFill>
              </a:rPr>
              <a:pPr/>
              <a:t>26.09.2019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61950" y="561975"/>
            <a:ext cx="11586266" cy="3632990"/>
          </a:xfrm>
        </p:spPr>
        <p:txBody>
          <a:bodyPr>
            <a:noAutofit/>
          </a:bodyPr>
          <a:lstStyle/>
          <a:p>
            <a:r>
              <a:rPr lang="ru-RU" sz="2700" b="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7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Лидерство – это способность </a:t>
            </a:r>
            <a:r>
              <a:rPr lang="ru-RU" sz="27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поднять </a:t>
            </a:r>
            <a:r>
              <a:rPr lang="ru-RU" sz="27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человеческое видение на </a:t>
            </a:r>
            <a:r>
              <a:rPr lang="ru-RU" sz="27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sz="27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более  </a:t>
            </a:r>
            <a:r>
              <a:rPr lang="ru-RU" sz="27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широкого </a:t>
            </a:r>
            <a:r>
              <a:rPr lang="ru-RU" sz="27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кругозора, </a:t>
            </a:r>
            <a:r>
              <a:rPr lang="ru-RU" sz="27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вывести эффективность </a:t>
            </a:r>
            <a:r>
              <a:rPr lang="ru-RU" sz="27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деятельности человека на уровень </a:t>
            </a:r>
            <a:r>
              <a:rPr lang="ru-RU" sz="27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более </a:t>
            </a:r>
            <a:r>
              <a:rPr lang="ru-RU" sz="27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высоких </a:t>
            </a:r>
            <a:r>
              <a:rPr lang="ru-RU" sz="27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стандартов, </a:t>
            </a:r>
            <a:br>
              <a:rPr lang="ru-RU" sz="27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 также способность </a:t>
            </a:r>
            <a:r>
              <a:rPr lang="ru-RU" sz="27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формировать личность, </a:t>
            </a:r>
            <a:r>
              <a:rPr lang="ru-RU" sz="27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выходя </a:t>
            </a:r>
            <a:r>
              <a:rPr lang="ru-RU" sz="27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 обычные, ограничивающие </a:t>
            </a:r>
            <a:r>
              <a:rPr lang="ru-RU" sz="27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ее  </a:t>
            </a:r>
            <a:r>
              <a:rPr lang="ru-RU" sz="27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рамки»  </a:t>
            </a:r>
          </a:p>
        </p:txBody>
      </p:sp>
    </p:spTree>
    <p:extLst>
      <p:ext uri="{BB962C8B-B14F-4D97-AF65-F5344CB8AC3E}">
        <p14:creationId xmlns:p14="http://schemas.microsoft.com/office/powerpoint/2010/main" val="370272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929" y="466344"/>
            <a:ext cx="11947071" cy="857632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Внедрение менеджмента Назарбаев интеллектуальных школ</a:t>
            </a:r>
            <a:endParaRPr lang="ru-RU" sz="32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47775" y="1181099"/>
            <a:ext cx="9944100" cy="5076825"/>
          </a:xfrm>
        </p:spPr>
        <p:txBody>
          <a:bodyPr>
            <a:normAutofit fontScale="92500"/>
          </a:bodyPr>
          <a:lstStyle/>
          <a:p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Цель- обмен идеями и опытом по вопросам организации и координации эффективной работы парненских школ, развитие профессионального парнерства через лидерство.</a:t>
            </a:r>
          </a:p>
          <a:p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Создание инновационного образовательного пространства в форме сообщества независимой информационно- педагогической среды открытых и доверительных отношений для общения учителей- практиков.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Взаимодействие между координаторами НИШ, тренерами ЦПМ, методистами ЦМО, в организации системного подхода при внедрении в организациях образования новых подходов.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Трансляция опыта использования новых подходов менеджмента в образовании.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Формирование атмосферы творчества и поиска в педагогическом профессиональном сообществе.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86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" y="489789"/>
            <a:ext cx="11920903" cy="1362113"/>
          </a:xfrm>
        </p:spPr>
        <p:txBody>
          <a:bodyPr/>
          <a:lstStyle/>
          <a:p>
            <a:pPr algn="l"/>
            <a:r>
              <a:rPr lang="ru-RU" sz="2800" b="1" dirty="0" smtClean="0">
                <a:solidFill>
                  <a:srgbClr val="00B0F0"/>
                </a:solidFill>
                <a:latin typeface="Constantia" pitchFamily="18" charset="0"/>
              </a:rPr>
              <a:t>Внедрение менеджмента Назарбаев  интеллектуальных школ</a:t>
            </a:r>
            <a:endParaRPr lang="ru-RU" sz="2800" b="1" dirty="0">
              <a:solidFill>
                <a:srgbClr val="00B0F0"/>
              </a:solidFill>
              <a:latin typeface="Constant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2876740"/>
              </p:ext>
            </p:extLst>
          </p:nvPr>
        </p:nvGraphicFramePr>
        <p:xfrm>
          <a:off x="754045" y="1903535"/>
          <a:ext cx="11172092" cy="4032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5250" y="1295400"/>
            <a:ext cx="11048999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Партнерские школы, входящие в состав кластера</a:t>
            </a:r>
            <a:r>
              <a:rPr lang="ru-RU" b="1" i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 </a:t>
            </a:r>
          </a:p>
          <a:p>
            <a:pPr marL="342900" indent="-342900">
              <a:buAutoNum type="arabicPeriod"/>
            </a:pPr>
            <a:r>
              <a:rPr lang="ru-RU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Ведущая школа – ШКОЛА-ГИМНАЗИЯ № 26</a:t>
            </a:r>
          </a:p>
          <a:p>
            <a:pPr marL="342900" indent="-342900">
              <a:buAutoNum type="arabicPeriod"/>
            </a:pPr>
            <a:endParaRPr lang="ru-RU" b="1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Школа- гимназия №47</a:t>
            </a:r>
          </a:p>
          <a:p>
            <a:pPr marL="342900" indent="-342900">
              <a:buAutoNum type="arabicPeriod"/>
            </a:pPr>
            <a:endParaRPr lang="ru-RU" b="1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Средняя школа №36</a:t>
            </a:r>
          </a:p>
          <a:p>
            <a:pPr marL="342900" indent="-342900">
              <a:buAutoNum type="arabicPeriod"/>
            </a:pPr>
            <a:endParaRPr lang="ru-RU" b="1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Филиал ОАНО СШ ЦО Столичный</a:t>
            </a:r>
          </a:p>
          <a:p>
            <a:pPr marL="342900" indent="-342900">
              <a:buAutoNum type="arabicPeriod"/>
            </a:pPr>
            <a:endParaRPr lang="ru-RU" b="1" i="1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endParaRPr lang="ru-RU" b="1" i="1" dirty="0" smtClean="0">
              <a:solidFill>
                <a:srgbClr val="FF0000"/>
              </a:solidFill>
            </a:endParaRPr>
          </a:p>
          <a:p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176" y="2044730"/>
            <a:ext cx="6535510" cy="3996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133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411582"/>
              </p:ext>
            </p:extLst>
          </p:nvPr>
        </p:nvGraphicFramePr>
        <p:xfrm>
          <a:off x="390524" y="1077929"/>
          <a:ext cx="11229976" cy="5494320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428708"/>
                <a:gridCol w="1017169"/>
                <a:gridCol w="1620979"/>
                <a:gridCol w="1667968"/>
                <a:gridCol w="791385"/>
                <a:gridCol w="646620"/>
                <a:gridCol w="627318"/>
                <a:gridCol w="598365"/>
                <a:gridCol w="752781"/>
                <a:gridCol w="675573"/>
                <a:gridCol w="801037"/>
                <a:gridCol w="704526"/>
                <a:gridCol w="897547"/>
              </a:tblGrid>
              <a:tr h="44506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 rtl="0" fontAlgn="ctr"/>
                      <a:endParaRPr lang="ru-RU" sz="110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kk-KZ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kk-KZ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kk-KZ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</a:p>
                    <a:p>
                      <a:pPr algn="ctr" rtl="0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Школы</a:t>
                      </a:r>
                    </a:p>
                    <a:p>
                      <a:pPr algn="ctr" rtl="0" fontAlgn="ctr"/>
                      <a:endParaRPr lang="ru-RU" sz="110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kk-KZ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kk-KZ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ФИО 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директора школы, 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телефон,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e-mail</a:t>
                      </a:r>
                      <a:endParaRPr lang="kk-KZ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kk-KZ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kk-KZ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ФИО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школьного координатора, телефон,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e-mail</a:t>
                      </a:r>
                      <a:endParaRPr lang="kk-KZ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педагогов </a:t>
                      </a:r>
                    </a:p>
                    <a:p>
                      <a:pPr algn="ctr" rtl="0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школе</a:t>
                      </a:r>
                    </a:p>
                    <a:p>
                      <a:pPr algn="ctr" rtl="0" fontAlgn="ctr"/>
                      <a:endParaRPr lang="kk-KZ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kk-KZ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обучено</a:t>
                      </a:r>
                    </a:p>
                    <a:p>
                      <a:pPr algn="ctr" rtl="0" fontAlgn="ctr"/>
                      <a:endParaRPr lang="ru-RU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разрезе программ повышения квалификации 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(по состоянию на 01.09.19)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24290">
                <a:tc vMerge="1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уровня,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ЭО</a:t>
                      </a:r>
                    </a:p>
                    <a:p>
                      <a:pPr algn="ctr" rtl="0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уровня,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ЛУВШ</a:t>
                      </a:r>
                    </a:p>
                    <a:p>
                      <a:pPr algn="ctr" rtl="0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уровня, 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ЛУПС</a:t>
                      </a:r>
                    </a:p>
                    <a:p>
                      <a:pPr algn="ctr" rtl="0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Дители</a:t>
                      </a:r>
                      <a:endParaRPr lang="ru-RU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kk-KZ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Школьные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Тренеры</a:t>
                      </a:r>
                    </a:p>
                    <a:p>
                      <a:pPr algn="ctr" rtl="0" fontAlgn="ctr"/>
                      <a:endParaRPr lang="kk-KZ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Учителя </a:t>
                      </a:r>
                      <a:r>
                        <a:rPr lang="ru-R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робото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Техники</a:t>
                      </a:r>
                    </a:p>
                    <a:p>
                      <a:pPr algn="ctr" rtl="0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Обновление 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содержания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8124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 rtl="0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 №26</a:t>
                      </a:r>
                    </a:p>
                    <a:p>
                      <a:pPr algn="ctr" rtl="0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Жанзакова Карлыгаш Есимхановна</a:t>
                      </a:r>
                    </a:p>
                    <a:p>
                      <a:pPr algn="ctr" rtl="0" fontAlgn="ctr"/>
                      <a:r>
                        <a:rPr lang="kk-K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87011969121</a:t>
                      </a:r>
                    </a:p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Karlixan@mail.ru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Садуакасова Алтынай Магазовна</a:t>
                      </a:r>
                    </a:p>
                    <a:p>
                      <a:pPr algn="ctr" rtl="0" fontAlgn="ctr"/>
                      <a:r>
                        <a:rPr lang="kk-K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87025319768</a:t>
                      </a:r>
                    </a:p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amir.s2012@mail.ru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</a:tr>
              <a:tr h="88124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 rtl="0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ШГ №47</a:t>
                      </a:r>
                    </a:p>
                    <a:p>
                      <a:pPr algn="ctr" rtl="0" fontAlgn="ctr"/>
                      <a:endParaRPr lang="kk-KZ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kk-KZ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Тодераш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Ольга Евгеньевна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87014141028</a:t>
                      </a:r>
                    </a:p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Каримова Галина Николаевна</a:t>
                      </a:r>
                    </a:p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87023736312</a:t>
                      </a:r>
                    </a:p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</a:tr>
              <a:tr h="123228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 rtl="0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СШ№36</a:t>
                      </a:r>
                    </a:p>
                  </a:txBody>
                  <a:tcPr marL="6826" marR="6826" marT="6825" marB="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Шунаев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Жарас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Сисенгалиевич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87017770384</a:t>
                      </a:r>
                    </a:p>
                  </a:txBody>
                  <a:tcPr marL="6826" marR="6826" marT="6826" marB="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Матасова Лидия Николаевна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87070443560</a:t>
                      </a:r>
                    </a:p>
                  </a:txBody>
                  <a:tcPr marL="6985" marR="6985" marT="6985" marB="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</a:p>
                  </a:txBody>
                  <a:tcPr marL="6985" marR="6985" marT="6985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6985" marR="6985" marT="6985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985" marR="6985" marT="6985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985" marR="6985" marT="6985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985" marR="6985" marT="6985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985" marR="6985" marT="6985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985" marR="6985" marT="6985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985" marR="6985" marT="6985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</a:tr>
              <a:tr h="123019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 rtl="0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Столичный лицей</a:t>
                      </a:r>
                    </a:p>
                  </a:txBody>
                  <a:tcPr marL="6826" marR="6826" marT="6825" marB="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Садвокасрв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Хаким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Жакиенович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87017447555</a:t>
                      </a:r>
                    </a:p>
                  </a:txBody>
                  <a:tcPr marL="6826" marR="6826" marT="6826" marB="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Оспанова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Гульнара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Каппасовна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87015184403</a:t>
                      </a:r>
                    </a:p>
                  </a:txBody>
                  <a:tcPr marL="6985" marR="6985" marT="6985" marB="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985" marR="6985" marT="6985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985" marR="6985" marT="6985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985" marR="6985" marT="6985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  <a:p>
                      <a:pPr algn="ctr" rtl="0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6" marR="6826" marT="6826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028700" y="289308"/>
            <a:ext cx="10784366" cy="502716"/>
          </a:xfrm>
        </p:spPr>
        <p:txBody>
          <a:bodyPr>
            <a:noAutofit/>
          </a:bodyPr>
          <a:lstStyle/>
          <a:p>
            <a:pPr algn="l"/>
            <a:r>
              <a:rPr lang="ru-RU" sz="22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Информация о педагогах ведущей школы №26 и  партнерских школ </a:t>
            </a:r>
            <a:endParaRPr lang="ru-RU" sz="22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80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8274"/>
            <a:ext cx="11605846" cy="1362113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Стратегическое распределенное лидерство школ-партнеров</a:t>
            </a:r>
            <a:endParaRPr lang="ru-RU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4501660" y="2954216"/>
            <a:ext cx="2801815" cy="1746737"/>
          </a:xfrm>
          <a:prstGeom prst="donut">
            <a:avLst>
              <a:gd name="adj" fmla="val 4581"/>
            </a:avLst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Координаторы школ-партнеров /анализ, планирование, мониторинг/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6" name="Кольцо 5"/>
          <p:cNvSpPr/>
          <p:nvPr/>
        </p:nvSpPr>
        <p:spPr>
          <a:xfrm>
            <a:off x="4501661" y="904875"/>
            <a:ext cx="2649415" cy="2049341"/>
          </a:xfrm>
          <a:prstGeom prst="donut">
            <a:avLst>
              <a:gd name="adj" fmla="val 6803"/>
            </a:avLst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Руководитель-лидер ведущей школы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7" name="Кольцо 6"/>
          <p:cNvSpPr/>
          <p:nvPr/>
        </p:nvSpPr>
        <p:spPr>
          <a:xfrm>
            <a:off x="163286" y="904875"/>
            <a:ext cx="2914022" cy="2209229"/>
          </a:xfrm>
          <a:prstGeom prst="donut">
            <a:avLst>
              <a:gd name="adj" fmla="val 5274"/>
            </a:avLst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Тренеры НИШ, координаторы ЦПМ, методисты ЦМО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8" name="Кольцо 7"/>
          <p:cNvSpPr/>
          <p:nvPr/>
        </p:nvSpPr>
        <p:spPr>
          <a:xfrm>
            <a:off x="8467726" y="1000125"/>
            <a:ext cx="2921454" cy="2047875"/>
          </a:xfrm>
          <a:prstGeom prst="donut">
            <a:avLst>
              <a:gd name="adj" fmla="val 5473"/>
            </a:avLst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Руководители-лидеры партнерских школ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45323" y="3622429"/>
            <a:ext cx="1863970" cy="914400"/>
          </a:xfrm>
          <a:prstGeom prst="roundRect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Построение коммуникаций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169876" y="4853353"/>
            <a:ext cx="1746739" cy="914400"/>
          </a:xfrm>
          <a:prstGeom prst="roundRect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Создание команд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37938" y="3294185"/>
            <a:ext cx="2286000" cy="2039815"/>
          </a:xfrm>
          <a:prstGeom prst="roundRect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Ресурсы для совместной работы: </a:t>
            </a:r>
          </a:p>
          <a:p>
            <a:pPr algn="ctr"/>
            <a:r>
              <a:rPr lang="ru-RU" dirty="0" smtClean="0"/>
              <a:t>коучинги, тренинги, управление сопротивлением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4302369" y="5943600"/>
            <a:ext cx="3493477" cy="691662"/>
          </a:xfrm>
          <a:prstGeom prst="ellipse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Учителя, учащиеся, родители</a:t>
            </a:r>
            <a:endParaRPr lang="ru-RU" dirty="0"/>
          </a:p>
        </p:txBody>
      </p:sp>
      <p:sp>
        <p:nvSpPr>
          <p:cNvPr id="13" name="Двойная стрелка влево/вправо 12"/>
          <p:cNvSpPr/>
          <p:nvPr/>
        </p:nvSpPr>
        <p:spPr>
          <a:xfrm>
            <a:off x="2792186" y="2172637"/>
            <a:ext cx="1709475" cy="407277"/>
          </a:xfrm>
          <a:prstGeom prst="leftRightArrow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войная стрелка влево/вправо 13"/>
          <p:cNvSpPr/>
          <p:nvPr/>
        </p:nvSpPr>
        <p:spPr>
          <a:xfrm>
            <a:off x="6893169" y="2227384"/>
            <a:ext cx="1216152" cy="484632"/>
          </a:xfrm>
          <a:prstGeom prst="leftRightArrow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Выгнутая влево стрелка 14"/>
          <p:cNvSpPr/>
          <p:nvPr/>
        </p:nvSpPr>
        <p:spPr>
          <a:xfrm rot="19788186">
            <a:off x="559736" y="3041720"/>
            <a:ext cx="1470824" cy="4820722"/>
          </a:xfrm>
          <a:prstGeom prst="curvedRightArrow">
            <a:avLst>
              <a:gd name="adj1" fmla="val 25000"/>
              <a:gd name="adj2" fmla="val 156214"/>
              <a:gd name="adj3" fmla="val 25000"/>
            </a:avLst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право стрелка 15"/>
          <p:cNvSpPr/>
          <p:nvPr/>
        </p:nvSpPr>
        <p:spPr>
          <a:xfrm rot="2257005">
            <a:off x="9264496" y="2985901"/>
            <a:ext cx="1512042" cy="4443770"/>
          </a:xfrm>
          <a:prstGeom prst="curvedLeftArrow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45911" y="136477"/>
            <a:ext cx="11168100" cy="6448567"/>
          </a:xfrm>
        </p:spPr>
        <p:txBody>
          <a:bodyPr>
            <a:noAutofit/>
          </a:bodyPr>
          <a:lstStyle/>
          <a:p>
            <a:pPr marL="0" indent="0" algn="ctr"/>
            <a:r>
              <a:rPr lang="ru-RU" sz="2800" i="1" dirty="0" smtClean="0">
                <a:solidFill>
                  <a:schemeClr val="bg2"/>
                </a:solidFill>
                <a:latin typeface="+mn-lt"/>
              </a:rPr>
              <a:t>           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Лидерство в обучении» сегодня –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эмоционально-нравственная грамотность, эмоционально-положительное обучение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всестороннее развитие учащегося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chemeClr val="bg2"/>
                </a:solidFill>
                <a:latin typeface="+mn-lt"/>
              </a:rPr>
              <a:t/>
            </a:r>
            <a:br>
              <a:rPr lang="ru-RU" sz="2800" i="1" dirty="0" smtClean="0">
                <a:solidFill>
                  <a:schemeClr val="bg2"/>
                </a:solidFill>
                <a:latin typeface="+mn-lt"/>
              </a:rPr>
            </a:br>
            <a:r>
              <a:rPr lang="ru-RU" sz="2800" i="1" dirty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</a:rPr>
              <a:t>	</a:t>
            </a:r>
            <a:r>
              <a:rPr lang="ru-RU" sz="2000" dirty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</a:rPr>
              <a:t>Лидерство, направленное на обучение, сфокусировано на процессах обучения и на результатах учащихся, а также учителей, персонала в целях достижения высокого качества преподавания</a:t>
            </a:r>
            <a:r>
              <a:rPr lang="ru-RU" sz="20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</a:rPr>
              <a:t>.</a:t>
            </a:r>
            <a:br>
              <a:rPr lang="ru-RU" sz="20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</a:rPr>
            </a:br>
            <a:r>
              <a:rPr lang="ru-RU" sz="20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</a:rPr>
              <a:t/>
            </a:r>
            <a:br>
              <a:rPr lang="ru-RU" sz="20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</a:rPr>
            </a:br>
            <a:r>
              <a:rPr lang="ru-RU" sz="2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/>
                <a:ea typeface="Times New Roman"/>
              </a:rPr>
              <a:t>Лидер (от англ. </a:t>
            </a:r>
            <a:r>
              <a:rPr lang="ru-RU" sz="2000" b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Times New Roman"/>
                <a:ea typeface="Times New Roman"/>
              </a:rPr>
              <a:t>leader</a:t>
            </a:r>
            <a:r>
              <a:rPr lang="ru-RU" sz="2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/>
                <a:ea typeface="Times New Roman"/>
              </a:rPr>
              <a:t> — ведущий, первый, идущий впереди</a:t>
            </a:r>
            <a:r>
              <a:rPr lang="ru-RU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/>
                <a:ea typeface="Times New Roman"/>
              </a:rPr>
              <a:t>)</a:t>
            </a:r>
            <a:r>
              <a:rPr lang="ru-RU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/>
            </a:r>
            <a:br>
              <a:rPr lang="ru-RU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ru-RU" sz="20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</a:rPr>
              <a:t>	Учителя-лидеры </a:t>
            </a:r>
            <a:r>
              <a:rPr lang="ru-RU" sz="2000" dirty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</a:rPr>
              <a:t>отслеживают процессы, происходящие в условиях класса и всей школы; используя результаты, наблюдая за процессами преподавания и обучения, устанавливают сильные стороны и потребности развития учителей; определяют приоритеты для учащихся групп и структурных подразделений школы</a:t>
            </a:r>
            <a:r>
              <a:rPr lang="ru-RU" sz="2800" dirty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743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87329" y="1954270"/>
            <a:ext cx="5708713" cy="429226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8437" y="501512"/>
            <a:ext cx="9628632" cy="1362113"/>
          </a:xfrm>
        </p:spPr>
        <p:txBody>
          <a:bodyPr rtlCol="0">
            <a:normAutofit fontScale="90000"/>
          </a:bodyPr>
          <a:lstStyle/>
          <a:p>
            <a:r>
              <a:rPr lang="ru-RU" sz="4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УСПЕШНАЯ </a:t>
            </a:r>
            <a:r>
              <a:rPr lang="ru-RU" sz="4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ШКОЛА = И</a:t>
            </a:r>
            <a:r>
              <a:rPr lang="ru-RU" sz="4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*(</a:t>
            </a:r>
            <a:r>
              <a:rPr lang="ru-RU" sz="4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З+М+Л)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nstantia" pitchFamily="18" charset="0"/>
            </a:endParaRPr>
          </a:p>
        </p:txBody>
      </p:sp>
      <p:graphicFrame>
        <p:nvGraphicFramePr>
          <p:cNvPr id="8" name="Объект 2" descr="Трапециевидный список с четырьмя группами, расположенными слева направо. Под каждой группой приведено описание задачи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68993522"/>
              </p:ext>
            </p:extLst>
          </p:nvPr>
        </p:nvGraphicFramePr>
        <p:xfrm>
          <a:off x="-1173707" y="1147399"/>
          <a:ext cx="10577015" cy="4796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40898" y="5625439"/>
            <a:ext cx="33027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С</a:t>
            </a:r>
            <a:r>
              <a:rPr lang="ru-RU" b="1" dirty="0" smtClean="0">
                <a:solidFill>
                  <a:srgbClr val="C00000"/>
                </a:solidFill>
              </a:rPr>
              <a:t>тержневой </a:t>
            </a:r>
            <a:r>
              <a:rPr lang="ru-RU" b="1" dirty="0">
                <a:solidFill>
                  <a:srgbClr val="C00000"/>
                </a:solidFill>
              </a:rPr>
              <a:t>фигурой </a:t>
            </a:r>
            <a:r>
              <a:rPr lang="ru-RU" b="1" dirty="0" smtClean="0">
                <a:solidFill>
                  <a:srgbClr val="C00000"/>
                </a:solidFill>
              </a:rPr>
              <a:t>эффективного лидерства сегодня является учитель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69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502" y="636108"/>
            <a:ext cx="11596049" cy="1097158"/>
          </a:xfrm>
        </p:spPr>
        <p:txBody>
          <a:bodyPr>
            <a:normAutofit/>
          </a:bodyPr>
          <a:lstStyle/>
          <a:p>
            <a:pPr algn="ctr"/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Что отличает учителя-лидера?</a:t>
            </a:r>
            <a:endParaRPr lang="ru-RU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7503" y="1856096"/>
            <a:ext cx="117871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Обязательно присутствует: 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ясность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 четкость цели;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умение учиться у детей и вместе с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детьми;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вариативность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подходов и разнообразие видов предлагаемой учебной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(принимать решения, брать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себя ответственность за принятие решений).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Учителю </a:t>
            </a:r>
            <a:r>
              <a:rPr lang="ru-RU" sz="2400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важно: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сколько времени ученик активно учится на уроке;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него высокие ожидания от детей;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постоянная обратная связь с детьми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Эффективное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лидерство – это всесторонний  самоанализ и рефлексия.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 smtClean="0"/>
          </a:p>
          <a:p>
            <a:endParaRPr lang="ru-RU" sz="24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830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00" y="425401"/>
            <a:ext cx="10537020" cy="6033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УСПЕШНАЯ ШКОЛА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3"/>
          </p:nvPr>
        </p:nvSpPr>
        <p:spPr>
          <a:xfrm>
            <a:off x="171451" y="1607527"/>
            <a:ext cx="6153662" cy="5006079"/>
          </a:xfrm>
        </p:spPr>
        <p:txBody>
          <a:bodyPr rtlCol="0" anchor="ctr">
            <a:normAutofit/>
          </a:bodyPr>
          <a:lstStyle/>
          <a:p>
            <a:pPr marL="0" indent="0" algn="just">
              <a:buNone/>
            </a:pP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1. Лидерство и сильное руководство в образовательном процессе.</a:t>
            </a:r>
          </a:p>
          <a:p>
            <a:pPr marL="0" indent="0" algn="just">
              <a:buNone/>
            </a:pP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2. Ясная и сфокусированная цель для всех.</a:t>
            </a:r>
          </a:p>
          <a:p>
            <a:pPr marL="0" indent="0" algn="just">
              <a:buNone/>
            </a:pP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3. Безопасная и здоровая окружающая среда.</a:t>
            </a:r>
          </a:p>
          <a:p>
            <a:pPr marL="0" indent="0" algn="just">
              <a:buNone/>
            </a:pP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4. Климат высоких ожиданий от всех детей.</a:t>
            </a:r>
          </a:p>
          <a:p>
            <a:pPr marL="0" indent="0" algn="just">
              <a:buNone/>
            </a:pP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5. Регулярное отслеживание результатов и коррекция действий.</a:t>
            </a:r>
          </a:p>
          <a:p>
            <a:pPr marL="0" indent="0" algn="just">
              <a:buNone/>
            </a:pP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6. Положительные отношения семьи и школы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sz="18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18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18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6325112" y="1397771"/>
            <a:ext cx="5760638" cy="5215835"/>
            <a:chOff x="6431360" y="1532596"/>
            <a:chExt cx="5760638" cy="5215835"/>
          </a:xfrm>
        </p:grpSpPr>
        <p:pic>
          <p:nvPicPr>
            <p:cNvPr id="4710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3380" y="1532596"/>
              <a:ext cx="5376597" cy="52158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6431360" y="3964121"/>
              <a:ext cx="1536170" cy="338553"/>
            </a:xfrm>
            <a:prstGeom prst="rect">
              <a:avLst/>
            </a:prstGeom>
            <a:solidFill>
              <a:srgbClr val="800080"/>
            </a:solidFill>
          </p:spPr>
          <p:txBody>
            <a:bodyPr wrap="square" rtlCol="0">
              <a:spAutoFit/>
            </a:bodyPr>
            <a:lstStyle/>
            <a:p>
              <a:r>
                <a:rPr lang="ru-RU" sz="1600" dirty="0">
                  <a:solidFill>
                    <a:schemeClr val="bg1"/>
                  </a:solidFill>
                </a:rPr>
                <a:t>Подотчётность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 rot="2184385">
              <a:off x="6955433" y="2170085"/>
              <a:ext cx="1795606" cy="1077218"/>
            </a:xfrm>
            <a:prstGeom prst="rect">
              <a:avLst/>
            </a:prstGeom>
            <a:solidFill>
              <a:srgbClr val="CC3399"/>
            </a:solidFill>
          </p:spPr>
          <p:txBody>
            <a:bodyPr wrap="square" rtlCol="0">
              <a:spAutoFit/>
            </a:bodyPr>
            <a:lstStyle/>
            <a:p>
              <a:r>
                <a:rPr lang="ru-RU" sz="1600" dirty="0">
                  <a:solidFill>
                    <a:schemeClr val="bg1"/>
                  </a:solidFill>
                </a:rPr>
                <a:t>Стимулирующая и безопасная </a:t>
              </a:r>
              <a:r>
                <a:rPr lang="ru-RU" sz="1600" dirty="0" smtClean="0">
                  <a:solidFill>
                    <a:schemeClr val="bg1"/>
                  </a:solidFill>
                </a:rPr>
                <a:t>образовательная </a:t>
              </a:r>
              <a:r>
                <a:rPr lang="ru-RU" sz="1600" dirty="0">
                  <a:solidFill>
                    <a:schemeClr val="bg1"/>
                  </a:solidFill>
                </a:rPr>
                <a:t>среда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437162" y="1684769"/>
              <a:ext cx="2516676" cy="584775"/>
            </a:xfrm>
            <a:prstGeom prst="rect">
              <a:avLst/>
            </a:prstGeom>
            <a:solidFill>
              <a:srgbClr val="0099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solidFill>
                    <a:schemeClr val="bg1"/>
                  </a:solidFill>
                </a:rPr>
                <a:t>Профессиональное </a:t>
              </a:r>
              <a:r>
                <a:rPr lang="ru-RU" sz="1600" dirty="0">
                  <a:solidFill>
                    <a:schemeClr val="bg1"/>
                  </a:solidFill>
                </a:rPr>
                <a:t>лидерство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 rot="19097738">
              <a:off x="10210222" y="2146564"/>
              <a:ext cx="1611233" cy="830997"/>
            </a:xfrm>
            <a:prstGeom prst="rect">
              <a:avLst/>
            </a:prstGeom>
            <a:solidFill>
              <a:srgbClr val="44A9C4"/>
            </a:solidFill>
          </p:spPr>
          <p:txBody>
            <a:bodyPr wrap="square" rtlCol="0">
              <a:spAutoFit/>
            </a:bodyPr>
            <a:lstStyle/>
            <a:p>
              <a:r>
                <a:rPr lang="ru-RU" sz="1600" dirty="0">
                  <a:solidFill>
                    <a:schemeClr val="bg1"/>
                  </a:solidFill>
                </a:rPr>
                <a:t>Фокус на обучение и учение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 rot="19042572">
              <a:off x="6905907" y="5417212"/>
              <a:ext cx="1536170" cy="584775"/>
            </a:xfrm>
            <a:prstGeom prst="rect">
              <a:avLst/>
            </a:prstGeom>
            <a:solidFill>
              <a:srgbClr val="A74FFF"/>
            </a:solidFill>
          </p:spPr>
          <p:txBody>
            <a:bodyPr wrap="square" rtlCol="0">
              <a:spAutoFit/>
            </a:bodyPr>
            <a:lstStyle/>
            <a:p>
              <a:r>
                <a:rPr lang="ru-RU" sz="1600" dirty="0">
                  <a:solidFill>
                    <a:schemeClr val="bg1"/>
                  </a:solidFill>
                </a:rPr>
                <a:t>Обучающееся</a:t>
              </a:r>
            </a:p>
            <a:p>
              <a:r>
                <a:rPr lang="ru-RU" sz="1600" dirty="0">
                  <a:solidFill>
                    <a:schemeClr val="bg1"/>
                  </a:solidFill>
                </a:rPr>
                <a:t>сообщество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55561" y="3772100"/>
              <a:ext cx="2112234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/>
                <a:t>Эффективная</a:t>
              </a:r>
            </a:p>
            <a:p>
              <a:pPr algn="ctr"/>
              <a:r>
                <a:rPr lang="ru-RU" sz="2400" b="1" dirty="0"/>
                <a:t>школа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788081" y="5596303"/>
              <a:ext cx="1152128" cy="1077217"/>
            </a:xfrm>
            <a:prstGeom prst="rect">
              <a:avLst/>
            </a:prstGeom>
            <a:solidFill>
              <a:srgbClr val="5F45F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>
                  <a:solidFill>
                    <a:schemeClr val="bg1"/>
                  </a:solidFill>
                </a:rPr>
                <a:t>Высокие ожидания</a:t>
              </a:r>
            </a:p>
            <a:p>
              <a:pPr algn="ctr"/>
              <a:r>
                <a:rPr lang="ru-RU" sz="1600" dirty="0">
                  <a:solidFill>
                    <a:schemeClr val="bg1"/>
                  </a:solidFill>
                </a:rPr>
                <a:t>от учеников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2184385">
              <a:off x="10077171" y="5418355"/>
              <a:ext cx="1753333" cy="543867"/>
            </a:xfrm>
            <a:prstGeom prst="rect">
              <a:avLst/>
            </a:prstGeom>
            <a:solidFill>
              <a:srgbClr val="88B800"/>
            </a:solidFill>
          </p:spPr>
          <p:txBody>
            <a:bodyPr wrap="square" rtlCol="0">
              <a:spAutoFit/>
            </a:bodyPr>
            <a:lstStyle/>
            <a:p>
              <a:r>
                <a:rPr lang="ru-RU" sz="1467" dirty="0" smtClean="0">
                  <a:solidFill>
                    <a:schemeClr val="bg1"/>
                  </a:solidFill>
                </a:rPr>
                <a:t>Целенаправленное </a:t>
              </a:r>
              <a:r>
                <a:rPr lang="ru-RU" sz="1467" dirty="0">
                  <a:solidFill>
                    <a:schemeClr val="bg1"/>
                  </a:solidFill>
                </a:rPr>
                <a:t>преподавание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800521" y="3848125"/>
              <a:ext cx="1391477" cy="584775"/>
            </a:xfrm>
            <a:prstGeom prst="rect">
              <a:avLst/>
            </a:prstGeom>
            <a:solidFill>
              <a:srgbClr val="3EAC9A"/>
            </a:solidFill>
          </p:spPr>
          <p:txBody>
            <a:bodyPr wrap="square" rtlCol="0">
              <a:spAutoFit/>
            </a:bodyPr>
            <a:lstStyle/>
            <a:p>
              <a:r>
                <a:rPr lang="ru-RU" sz="1600" dirty="0">
                  <a:solidFill>
                    <a:schemeClr val="bg1"/>
                  </a:solidFill>
                </a:rPr>
                <a:t>Общие цели и видение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80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728</TotalTime>
  <Words>1258</Words>
  <Application>Microsoft Office PowerPoint</Application>
  <PresentationFormat>Произвольный</PresentationFormat>
  <Paragraphs>388</Paragraphs>
  <Slides>16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Кластер:  Внедрение менеджмента Назарбаев интеллектуальных школ</vt:lpstr>
      <vt:lpstr>Внедрение менеджмента Назарбаев интеллектуальных школ</vt:lpstr>
      <vt:lpstr>Внедрение менеджмента Назарбаев  интеллектуальных школ</vt:lpstr>
      <vt:lpstr>Информация о педагогах ведущей школы №26 и  партнерских школ </vt:lpstr>
      <vt:lpstr>Стратегическое распределенное лидерство школ-партнеров</vt:lpstr>
      <vt:lpstr>            «Лидерство в обучении» сегодня – это эмоционально-нравственная грамотность, эмоционально-положительное обучение и всестороннее развитие учащегося.    Лидерство, направленное на обучение, сфокусировано на процессах обучения и на результатах учащихся, а также учителей, персонала в целях достижения высокого качества преподавания.  Лидер (от англ. leader — ведущий, первый, идущий впереди)  Учителя-лидеры отслеживают процессы, происходящие в условиях класса и всей школы; используя результаты, наблюдая за процессами преподавания и обучения, устанавливают сильные стороны и потребности развития учителей; определяют приоритеты для учащихся групп и структурных подразделений школы.</vt:lpstr>
      <vt:lpstr>УСПЕШНАЯ ШКОЛА = И*(З+М+Л)</vt:lpstr>
      <vt:lpstr>Что отличает учителя-лидера?</vt:lpstr>
      <vt:lpstr>УСПЕШНАЯ ШКОЛА</vt:lpstr>
      <vt:lpstr>Презентация PowerPoint</vt:lpstr>
      <vt:lpstr>Успешная школа в рамках обновленного образования</vt:lpstr>
      <vt:lpstr>учитель-лидер</vt:lpstr>
      <vt:lpstr>Презентация PowerPoint</vt:lpstr>
      <vt:lpstr>Презентация PowerPoint</vt:lpstr>
      <vt:lpstr>Презентация PowerPoint</vt:lpstr>
      <vt:lpstr>«Лидерство – это способность  поднять человеческое видение на уровень более  широкого кругозора,  вывести эффективность деятельности человека на уровень  более высоких стандартов,  а также способность формировать личность, выходя за обычные, ограничивающие ее  рамки» 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ЭФФЕКТИВНАЯ ШКОЛА</dc:title>
  <dc:creator>Володя</dc:creator>
  <cp:lastModifiedBy>26</cp:lastModifiedBy>
  <cp:revision>54</cp:revision>
  <cp:lastPrinted>2019-05-04T05:50:46Z</cp:lastPrinted>
  <dcterms:created xsi:type="dcterms:W3CDTF">2018-03-11T04:02:20Z</dcterms:created>
  <dcterms:modified xsi:type="dcterms:W3CDTF">2019-09-26T06:44:45Z</dcterms:modified>
</cp:coreProperties>
</file>